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75" r:id="rId2"/>
    <p:sldId id="274" r:id="rId3"/>
    <p:sldId id="259" r:id="rId4"/>
    <p:sldId id="266" r:id="rId5"/>
    <p:sldId id="267" r:id="rId6"/>
    <p:sldId id="268" r:id="rId7"/>
    <p:sldId id="269" r:id="rId8"/>
    <p:sldId id="270" r:id="rId9"/>
    <p:sldId id="260" r:id="rId10"/>
    <p:sldId id="261" r:id="rId11"/>
    <p:sldId id="271" r:id="rId12"/>
    <p:sldId id="272" r:id="rId13"/>
    <p:sldId id="262" r:id="rId14"/>
    <p:sldId id="263" r:id="rId15"/>
    <p:sldId id="264" r:id="rId16"/>
    <p:sldId id="265" r:id="rId17"/>
    <p:sldId id="273" r:id="rId18"/>
  </p:sldIdLst>
  <p:sldSz cx="9144000" cy="5143500" type="screen16x9"/>
  <p:notesSz cx="7019925" cy="93059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4A4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7" autoAdjust="0"/>
    <p:restoredTop sz="94660"/>
  </p:normalViewPr>
  <p:slideViewPr>
    <p:cSldViewPr snapToGrid="0">
      <p:cViewPr varScale="1">
        <p:scale>
          <a:sx n="134" d="100"/>
          <a:sy n="134" d="100"/>
        </p:scale>
        <p:origin x="120" y="420"/>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9575" y="698500"/>
            <a:ext cx="6202363" cy="3489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993" y="4420315"/>
            <a:ext cx="5615940" cy="4187666"/>
          </a:xfrm>
          <a:prstGeom prst="rect">
            <a:avLst/>
          </a:prstGeom>
          <a:noFill/>
          <a:ln>
            <a:noFill/>
          </a:ln>
        </p:spPr>
        <p:txBody>
          <a:bodyPr spcFirstLastPara="1" wrap="square" lIns="93272" tIns="93272" rIns="93272" bIns="93272"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3: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p3:notes"/>
          <p:cNvSpPr txBox="1">
            <a:spLocks noGrp="1"/>
          </p:cNvSpPr>
          <p:nvPr>
            <p:ph type="body" idx="1"/>
          </p:nvPr>
        </p:nvSpPr>
        <p:spPr>
          <a:xfrm>
            <a:off x="701993" y="4420315"/>
            <a:ext cx="5615940" cy="4187666"/>
          </a:xfrm>
          <a:prstGeom prst="rect">
            <a:avLst/>
          </a:prstGeom>
          <a:noFill/>
          <a:ln>
            <a:noFill/>
          </a:ln>
        </p:spPr>
        <p:txBody>
          <a:bodyPr spcFirstLastPara="1" wrap="square" lIns="93272" tIns="93272" rIns="93272" bIns="93272" anchor="t" anchorCtr="0">
            <a:noAutofit/>
          </a:bodyPr>
          <a:lstStyle/>
          <a:p>
            <a:pPr marL="0" indent="0">
              <a:buNone/>
            </a:pPr>
            <a:endParaRPr/>
          </a:p>
        </p:txBody>
      </p:sp>
    </p:spTree>
    <p:extLst>
      <p:ext uri="{BB962C8B-B14F-4D97-AF65-F5344CB8AC3E}">
        <p14:creationId xmlns:p14="http://schemas.microsoft.com/office/powerpoint/2010/main" val="1547109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6: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16:notes"/>
          <p:cNvSpPr txBox="1">
            <a:spLocks noGrp="1"/>
          </p:cNvSpPr>
          <p:nvPr>
            <p:ph type="body" idx="1"/>
          </p:nvPr>
        </p:nvSpPr>
        <p:spPr>
          <a:xfrm>
            <a:off x="701993" y="4420315"/>
            <a:ext cx="5615940" cy="4187666"/>
          </a:xfrm>
          <a:prstGeom prst="rect">
            <a:avLst/>
          </a:prstGeom>
          <a:noFill/>
          <a:ln>
            <a:noFill/>
          </a:ln>
        </p:spPr>
        <p:txBody>
          <a:bodyPr spcFirstLastPara="1" wrap="square" lIns="93272" tIns="93272" rIns="93272" bIns="93272"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7: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17:notes"/>
          <p:cNvSpPr txBox="1">
            <a:spLocks noGrp="1"/>
          </p:cNvSpPr>
          <p:nvPr>
            <p:ph type="body" idx="1"/>
          </p:nvPr>
        </p:nvSpPr>
        <p:spPr>
          <a:xfrm>
            <a:off x="701993" y="4420315"/>
            <a:ext cx="5615940" cy="4187666"/>
          </a:xfrm>
          <a:prstGeom prst="rect">
            <a:avLst/>
          </a:prstGeom>
          <a:noFill/>
          <a:ln>
            <a:noFill/>
          </a:ln>
        </p:spPr>
        <p:txBody>
          <a:bodyPr spcFirstLastPara="1" wrap="square" lIns="93272" tIns="93272" rIns="93272" bIns="93272"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7: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7:notes"/>
          <p:cNvSpPr txBox="1">
            <a:spLocks noGrp="1"/>
          </p:cNvSpPr>
          <p:nvPr>
            <p:ph type="body" idx="1"/>
          </p:nvPr>
        </p:nvSpPr>
        <p:spPr>
          <a:xfrm>
            <a:off x="701993" y="4420315"/>
            <a:ext cx="5615940" cy="4187666"/>
          </a:xfrm>
          <a:prstGeom prst="rect">
            <a:avLst/>
          </a:prstGeom>
          <a:noFill/>
          <a:ln>
            <a:noFill/>
          </a:ln>
        </p:spPr>
        <p:txBody>
          <a:bodyPr spcFirstLastPara="1" wrap="square" lIns="93272" tIns="93272" rIns="93272" bIns="93272" anchor="t" anchorCtr="0">
            <a:noAutofit/>
          </a:bodyPr>
          <a:lstStyle/>
          <a:p>
            <a:pPr marL="0" indent="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8: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8:notes"/>
          <p:cNvSpPr txBox="1">
            <a:spLocks noGrp="1"/>
          </p:cNvSpPr>
          <p:nvPr>
            <p:ph type="body" idx="1"/>
          </p:nvPr>
        </p:nvSpPr>
        <p:spPr>
          <a:xfrm>
            <a:off x="701993" y="4420315"/>
            <a:ext cx="5615940" cy="4187666"/>
          </a:xfrm>
          <a:prstGeom prst="rect">
            <a:avLst/>
          </a:prstGeom>
          <a:noFill/>
          <a:ln>
            <a:noFill/>
          </a:ln>
        </p:spPr>
        <p:txBody>
          <a:bodyPr spcFirstLastPara="1" wrap="square" lIns="93272" tIns="93272" rIns="93272" bIns="93272" anchor="t" anchorCtr="0">
            <a:noAutofit/>
          </a:bodyPr>
          <a:lstStyle/>
          <a:p>
            <a:pPr marL="0" indent="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9: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9:notes"/>
          <p:cNvSpPr txBox="1">
            <a:spLocks noGrp="1"/>
          </p:cNvSpPr>
          <p:nvPr>
            <p:ph type="body" idx="1"/>
          </p:nvPr>
        </p:nvSpPr>
        <p:spPr>
          <a:xfrm>
            <a:off x="701993" y="4420315"/>
            <a:ext cx="5615940" cy="4187666"/>
          </a:xfrm>
          <a:prstGeom prst="rect">
            <a:avLst/>
          </a:prstGeom>
          <a:noFill/>
          <a:ln>
            <a:noFill/>
          </a:ln>
        </p:spPr>
        <p:txBody>
          <a:bodyPr spcFirstLastPara="1" wrap="square" lIns="93272" tIns="93272" rIns="93272" bIns="93272" anchor="t" anchorCtr="0">
            <a:noAutofit/>
          </a:bodyPr>
          <a:lstStyle/>
          <a:p>
            <a:pPr marL="0" indent="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0: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10:notes"/>
          <p:cNvSpPr txBox="1">
            <a:spLocks noGrp="1"/>
          </p:cNvSpPr>
          <p:nvPr>
            <p:ph type="body" idx="1"/>
          </p:nvPr>
        </p:nvSpPr>
        <p:spPr>
          <a:xfrm>
            <a:off x="701993" y="4420315"/>
            <a:ext cx="5615940" cy="4187666"/>
          </a:xfrm>
          <a:prstGeom prst="rect">
            <a:avLst/>
          </a:prstGeom>
          <a:noFill/>
          <a:ln>
            <a:noFill/>
          </a:ln>
        </p:spPr>
        <p:txBody>
          <a:bodyPr spcFirstLastPara="1" wrap="square" lIns="93272" tIns="93272" rIns="93272" bIns="93272" anchor="t" anchorCtr="0">
            <a:noAutofit/>
          </a:bodyPr>
          <a:lstStyle/>
          <a:p>
            <a:pPr marL="0" indent="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8: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8:notes"/>
          <p:cNvSpPr txBox="1">
            <a:spLocks noGrp="1"/>
          </p:cNvSpPr>
          <p:nvPr>
            <p:ph type="body" idx="1"/>
          </p:nvPr>
        </p:nvSpPr>
        <p:spPr>
          <a:xfrm>
            <a:off x="701993" y="4420315"/>
            <a:ext cx="5615940" cy="4187666"/>
          </a:xfrm>
          <a:prstGeom prst="rect">
            <a:avLst/>
          </a:prstGeom>
          <a:noFill/>
          <a:ln>
            <a:noFill/>
          </a:ln>
        </p:spPr>
        <p:txBody>
          <a:bodyPr spcFirstLastPara="1" wrap="square" lIns="93272" tIns="93272" rIns="93272" bIns="9327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4:notes"/>
          <p:cNvSpPr txBox="1">
            <a:spLocks noGrp="1"/>
          </p:cNvSpPr>
          <p:nvPr>
            <p:ph type="body" idx="1"/>
          </p:nvPr>
        </p:nvSpPr>
        <p:spPr>
          <a:xfrm>
            <a:off x="701993" y="4420315"/>
            <a:ext cx="5615940" cy="4187666"/>
          </a:xfrm>
          <a:prstGeom prst="rect">
            <a:avLst/>
          </a:prstGeom>
          <a:noFill/>
          <a:ln>
            <a:noFill/>
          </a:ln>
        </p:spPr>
        <p:txBody>
          <a:bodyPr spcFirstLastPara="1" wrap="square" lIns="93272" tIns="93272" rIns="93272" bIns="93272"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1: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p11:notes"/>
          <p:cNvSpPr txBox="1">
            <a:spLocks noGrp="1"/>
          </p:cNvSpPr>
          <p:nvPr>
            <p:ph type="body" idx="1"/>
          </p:nvPr>
        </p:nvSpPr>
        <p:spPr>
          <a:xfrm>
            <a:off x="701993" y="4420315"/>
            <a:ext cx="5615940" cy="4187666"/>
          </a:xfrm>
          <a:prstGeom prst="rect">
            <a:avLst/>
          </a:prstGeom>
          <a:noFill/>
          <a:ln>
            <a:noFill/>
          </a:ln>
        </p:spPr>
        <p:txBody>
          <a:bodyPr spcFirstLastPara="1" wrap="square" lIns="93272" tIns="93272" rIns="93272" bIns="93272"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2: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12:notes"/>
          <p:cNvSpPr txBox="1">
            <a:spLocks noGrp="1"/>
          </p:cNvSpPr>
          <p:nvPr>
            <p:ph type="body" idx="1"/>
          </p:nvPr>
        </p:nvSpPr>
        <p:spPr>
          <a:xfrm>
            <a:off x="701993" y="4420315"/>
            <a:ext cx="5615940" cy="4187666"/>
          </a:xfrm>
          <a:prstGeom prst="rect">
            <a:avLst/>
          </a:prstGeom>
          <a:noFill/>
          <a:ln>
            <a:noFill/>
          </a:ln>
        </p:spPr>
        <p:txBody>
          <a:bodyPr spcFirstLastPara="1" wrap="square" lIns="93272" tIns="93272" rIns="93272" bIns="93272"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3: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13:notes"/>
          <p:cNvSpPr txBox="1">
            <a:spLocks noGrp="1"/>
          </p:cNvSpPr>
          <p:nvPr>
            <p:ph type="body" idx="1"/>
          </p:nvPr>
        </p:nvSpPr>
        <p:spPr>
          <a:xfrm>
            <a:off x="701993" y="4420315"/>
            <a:ext cx="5615940" cy="4187666"/>
          </a:xfrm>
          <a:prstGeom prst="rect">
            <a:avLst/>
          </a:prstGeom>
          <a:noFill/>
          <a:ln>
            <a:noFill/>
          </a:ln>
        </p:spPr>
        <p:txBody>
          <a:bodyPr spcFirstLastPara="1" wrap="square" lIns="93272" tIns="93272" rIns="93272" bIns="93272"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4: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14:notes"/>
          <p:cNvSpPr txBox="1">
            <a:spLocks noGrp="1"/>
          </p:cNvSpPr>
          <p:nvPr>
            <p:ph type="body" idx="1"/>
          </p:nvPr>
        </p:nvSpPr>
        <p:spPr>
          <a:xfrm>
            <a:off x="701993" y="4420315"/>
            <a:ext cx="5615940" cy="4187666"/>
          </a:xfrm>
          <a:prstGeom prst="rect">
            <a:avLst/>
          </a:prstGeom>
          <a:noFill/>
          <a:ln>
            <a:noFill/>
          </a:ln>
        </p:spPr>
        <p:txBody>
          <a:bodyPr spcFirstLastPara="1" wrap="square" lIns="93272" tIns="93272" rIns="93272" bIns="93272"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903de87d78_0_10: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g903de87d78_0_10:notes"/>
          <p:cNvSpPr txBox="1">
            <a:spLocks noGrp="1"/>
          </p:cNvSpPr>
          <p:nvPr>
            <p:ph type="body" idx="1"/>
          </p:nvPr>
        </p:nvSpPr>
        <p:spPr>
          <a:xfrm>
            <a:off x="701993" y="4420315"/>
            <a:ext cx="5615940" cy="4187666"/>
          </a:xfrm>
          <a:prstGeom prst="rect">
            <a:avLst/>
          </a:prstGeom>
          <a:noFill/>
          <a:ln>
            <a:noFill/>
          </a:ln>
        </p:spPr>
        <p:txBody>
          <a:bodyPr spcFirstLastPara="1" wrap="square" lIns="93272" tIns="93272" rIns="93272" bIns="93272"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5: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5:notes"/>
          <p:cNvSpPr txBox="1">
            <a:spLocks noGrp="1"/>
          </p:cNvSpPr>
          <p:nvPr>
            <p:ph type="body" idx="1"/>
          </p:nvPr>
        </p:nvSpPr>
        <p:spPr>
          <a:xfrm>
            <a:off x="701993" y="4420315"/>
            <a:ext cx="5615940" cy="4187666"/>
          </a:xfrm>
          <a:prstGeom prst="rect">
            <a:avLst/>
          </a:prstGeom>
          <a:noFill/>
          <a:ln>
            <a:noFill/>
          </a:ln>
        </p:spPr>
        <p:txBody>
          <a:bodyPr spcFirstLastPara="1" wrap="square" lIns="93272" tIns="93272" rIns="93272" bIns="93272" anchor="t" anchorCtr="0">
            <a:noAutofit/>
          </a:bodyPr>
          <a:lstStyle/>
          <a:p>
            <a:pPr marL="0" indent="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6:notes"/>
          <p:cNvSpPr txBox="1">
            <a:spLocks noGrp="1"/>
          </p:cNvSpPr>
          <p:nvPr>
            <p:ph type="body" idx="1"/>
          </p:nvPr>
        </p:nvSpPr>
        <p:spPr>
          <a:xfrm>
            <a:off x="701993" y="4420315"/>
            <a:ext cx="5615940" cy="4187666"/>
          </a:xfrm>
          <a:prstGeom prst="rect">
            <a:avLst/>
          </a:prstGeom>
          <a:noFill/>
          <a:ln>
            <a:noFill/>
          </a:ln>
        </p:spPr>
        <p:txBody>
          <a:bodyPr spcFirstLastPara="1" wrap="square" lIns="93272" tIns="93272" rIns="93272" bIns="93272"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jpe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csd.net/parents/enrollmen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hyperlink" Target="https://ccsd.instructure.com/login/lda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https://www.tomwilliamselementary.com/"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ccsd.net/" TargetMode="External"/><Relationship Id="rId3" Type="http://schemas.openxmlformats.org/officeDocument/2006/relationships/image" Target="../media/image5.png"/><Relationship Id="rId7" Type="http://schemas.openxmlformats.org/officeDocument/2006/relationships/hyperlink" Target="https://ccsd.net/schools/back-to-school/resources.php"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ccsd.net/schools/back-to-school/" TargetMode="External"/><Relationship Id="rId5" Type="http://schemas.openxmlformats.org/officeDocument/2006/relationships/hyperlink" Target="https://www.tomwilliamselementary.com/" TargetMode="External"/><Relationship Id="rId4" Type="http://schemas.openxmlformats.org/officeDocument/2006/relationships/image" Target="../media/image6.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yaccount.ccsd.ne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onnectingkidsnv.org/resources/" TargetMode="External"/><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42931" y="1070579"/>
            <a:ext cx="3125328" cy="23480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Rectangle 2"/>
          <p:cNvSpPr/>
          <p:nvPr/>
        </p:nvSpPr>
        <p:spPr>
          <a:xfrm>
            <a:off x="360218" y="4291340"/>
            <a:ext cx="4572000" cy="646331"/>
          </a:xfrm>
          <a:prstGeom prst="rect">
            <a:avLst/>
          </a:prstGeom>
        </p:spPr>
        <p:txBody>
          <a:bodyPr>
            <a:spAutoFit/>
          </a:bodyPr>
          <a:lstStyle/>
          <a:p>
            <a:pPr lvl="0">
              <a:buSzPts val="5200"/>
            </a:pPr>
            <a:r>
              <a:rPr lang="en-US" sz="1800" dirty="0">
                <a:solidFill>
                  <a:srgbClr val="0070C0"/>
                </a:solidFill>
              </a:rPr>
              <a:t>Carrie </a:t>
            </a:r>
            <a:r>
              <a:rPr lang="en-US" sz="1800" dirty="0" err="1">
                <a:solidFill>
                  <a:srgbClr val="0070C0"/>
                </a:solidFill>
              </a:rPr>
              <a:t>Reasbeck</a:t>
            </a:r>
            <a:r>
              <a:rPr lang="en-US" sz="1800" dirty="0">
                <a:solidFill>
                  <a:srgbClr val="0070C0"/>
                </a:solidFill>
              </a:rPr>
              <a:t>, Principal</a:t>
            </a:r>
          </a:p>
          <a:p>
            <a:pPr lvl="0">
              <a:buSzPts val="5200"/>
            </a:pPr>
            <a:r>
              <a:rPr lang="en-US" sz="1800" dirty="0" err="1">
                <a:solidFill>
                  <a:srgbClr val="FF9900"/>
                </a:solidFill>
              </a:rPr>
              <a:t>Jaymi</a:t>
            </a:r>
            <a:r>
              <a:rPr lang="en-US" sz="1800" dirty="0">
                <a:solidFill>
                  <a:srgbClr val="FF9900"/>
                </a:solidFill>
              </a:rPr>
              <a:t> Clemens, Assistant Principal</a:t>
            </a:r>
            <a:endParaRPr lang="en-US" sz="1800" dirty="0"/>
          </a:p>
        </p:txBody>
      </p:sp>
      <p:sp>
        <p:nvSpPr>
          <p:cNvPr id="4" name="TextBox 3"/>
          <p:cNvSpPr txBox="1"/>
          <p:nvPr/>
        </p:nvSpPr>
        <p:spPr>
          <a:xfrm>
            <a:off x="3644648" y="1789327"/>
            <a:ext cx="4879511" cy="3539430"/>
          </a:xfrm>
          <a:prstGeom prst="rect">
            <a:avLst/>
          </a:prstGeom>
          <a:noFill/>
        </p:spPr>
        <p:txBody>
          <a:bodyPr wrap="square" rtlCol="0">
            <a:spAutoFit/>
          </a:bodyPr>
          <a:lstStyle/>
          <a:p>
            <a:r>
              <a:rPr lang="en-US" dirty="0" smtClean="0">
                <a:solidFill>
                  <a:srgbClr val="FF9900"/>
                </a:solidFill>
              </a:rPr>
              <a:t>Ms. Clemens and I want to welcome everyone back to what will be an exciting new school year!  While we know it will be different and we all have a lot to learn about distance learning, we know we will all persevere!  Just remember, the entire staff at Tom Williams ES is here for you! </a:t>
            </a:r>
          </a:p>
          <a:p>
            <a:endParaRPr lang="en-US" dirty="0" smtClean="0">
              <a:solidFill>
                <a:srgbClr val="FF9900"/>
              </a:solidFill>
            </a:endParaRPr>
          </a:p>
          <a:p>
            <a:r>
              <a:rPr lang="es-ES" dirty="0" smtClean="0">
                <a:solidFill>
                  <a:srgbClr val="0070C0"/>
                </a:solidFill>
              </a:rPr>
              <a:t>La </a:t>
            </a:r>
            <a:r>
              <a:rPr lang="es-ES" dirty="0">
                <a:solidFill>
                  <a:srgbClr val="0070C0"/>
                </a:solidFill>
              </a:rPr>
              <a:t>Sra. Clemens y yo queremos darles la bienvenida a todos a lo que será un nuevo año escolar emocionante. Si bien sabemos que será diferente y todos tenemos mucho que aprender sobre el aprendizaje a distancia, ¡sabemos que perseveraremos! ¡Solo recuerde, todo el personal de Tom Williams ES está aquí para usted!  </a:t>
            </a:r>
            <a:r>
              <a:rPr lang="es-ES" dirty="0"/>
              <a:t/>
            </a:r>
            <a:br>
              <a:rPr lang="es-ES" dirty="0"/>
            </a:br>
            <a:r>
              <a:rPr lang="es-ES" dirty="0"/>
              <a:t/>
            </a:r>
            <a:br>
              <a:rPr lang="es-ES" dirty="0"/>
            </a:br>
            <a:endParaRPr lang="es-ES" dirty="0"/>
          </a:p>
          <a:p>
            <a:r>
              <a:rPr lang="es-ES" dirty="0"/>
              <a:t/>
            </a:r>
            <a:br>
              <a:rPr lang="es-ES" dirty="0"/>
            </a:br>
            <a:r>
              <a:rPr lang="en-US" dirty="0" smtClean="0">
                <a:solidFill>
                  <a:srgbClr val="FF9900"/>
                </a:solidFill>
              </a:rPr>
              <a:t> </a:t>
            </a:r>
            <a:endParaRPr lang="en-US" dirty="0">
              <a:solidFill>
                <a:srgbClr val="FF9900"/>
              </a:solidFill>
            </a:endParaRPr>
          </a:p>
        </p:txBody>
      </p:sp>
      <p:sp>
        <p:nvSpPr>
          <p:cNvPr id="6" name="Rectangle 5"/>
          <p:cNvSpPr/>
          <p:nvPr/>
        </p:nvSpPr>
        <p:spPr>
          <a:xfrm>
            <a:off x="3494683" y="465888"/>
            <a:ext cx="5018935" cy="1323439"/>
          </a:xfrm>
          <a:prstGeom prst="rect">
            <a:avLst/>
          </a:prstGeom>
          <a:noFill/>
        </p:spPr>
        <p:txBody>
          <a:bodyPr wrap="square" lIns="91440" tIns="45720" rIns="91440" bIns="45720">
            <a:prstTxWarp prst="textWave1">
              <a:avLst/>
            </a:prstTxWarp>
            <a:spAutoFit/>
          </a:bodyPr>
          <a:lstStyle/>
          <a:p>
            <a:pPr algn="ctr"/>
            <a:r>
              <a:rPr lang="en-US" sz="4000" b="1" dirty="0" smtClean="0">
                <a:ln w="12700">
                  <a:solidFill>
                    <a:srgbClr val="0070C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WELCOME BACK  </a:t>
            </a:r>
          </a:p>
          <a:p>
            <a:pPr algn="ctr"/>
            <a:r>
              <a:rPr lang="en-US" sz="4000" b="1" cap="none" spc="0" dirty="0" smtClean="0">
                <a:ln w="12700">
                  <a:solidFill>
                    <a:srgbClr val="0070C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BIENVENIDO</a:t>
            </a:r>
            <a:endParaRPr lang="en-US" sz="4000" b="1" cap="none" spc="0" dirty="0">
              <a:ln w="12700">
                <a:solidFill>
                  <a:srgbClr val="0070C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08509">
            <a:off x="7753949" y="4312304"/>
            <a:ext cx="1063493" cy="626594"/>
          </a:xfrm>
          <a:prstGeom prst="rect">
            <a:avLst/>
          </a:prstGeom>
        </p:spPr>
      </p:pic>
    </p:spTree>
    <p:extLst>
      <p:ext uri="{BB962C8B-B14F-4D97-AF65-F5344CB8AC3E}">
        <p14:creationId xmlns:p14="http://schemas.microsoft.com/office/powerpoint/2010/main" val="116236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4000" u="sng" dirty="0">
                <a:solidFill>
                  <a:srgbClr val="0070C0"/>
                </a:solidFill>
              </a:rPr>
              <a:t>GO GUARDIAN</a:t>
            </a:r>
            <a:endParaRPr sz="4000" u="sng" dirty="0">
              <a:solidFill>
                <a:srgbClr val="0070C0"/>
              </a:solidFill>
            </a:endParaRPr>
          </a:p>
        </p:txBody>
      </p:sp>
      <p:sp>
        <p:nvSpPr>
          <p:cNvPr id="88" name="Google Shape;88;p18"/>
          <p:cNvSpPr txBox="1">
            <a:spLocks noGrp="1"/>
          </p:cNvSpPr>
          <p:nvPr>
            <p:ph type="body" idx="1"/>
          </p:nvPr>
        </p:nvSpPr>
        <p:spPr>
          <a:xfrm>
            <a:off x="311700" y="1152475"/>
            <a:ext cx="5963204" cy="378396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dirty="0">
                <a:solidFill>
                  <a:srgbClr val="FF9900"/>
                </a:solidFill>
              </a:rPr>
              <a:t>Go Guardian is a program that is installed on all CCSD Chromebooks. It blocks students from accessing inappropriate websites. We will be monitoring students use and disciplinary action will be taken if students misuse CCSD technology. </a:t>
            </a:r>
            <a:endParaRPr dirty="0">
              <a:solidFill>
                <a:srgbClr val="FF9900"/>
              </a:solidFill>
            </a:endParaRPr>
          </a:p>
          <a:p>
            <a:pPr marL="0" lvl="0" indent="0" algn="l" rtl="0">
              <a:lnSpc>
                <a:spcPct val="115000"/>
              </a:lnSpc>
              <a:spcBef>
                <a:spcPts val="1600"/>
              </a:spcBef>
              <a:spcAft>
                <a:spcPts val="0"/>
              </a:spcAft>
              <a:buSzPts val="1800"/>
              <a:buNone/>
            </a:pPr>
            <a:r>
              <a:rPr lang="en" dirty="0">
                <a:solidFill>
                  <a:srgbClr val="0070C0"/>
                </a:solidFill>
              </a:rPr>
              <a:t>Go Guardian es un programa que se instala en todos los Chromebook CCSD. Impide que los estudiantes accedan a sitios web inapropiados. Estaremos monitoreando el uso de los estudiantes y se tomarán medidas disciplinarias si los estudiantes hacen mal uso de la tecnología del CCSD.</a:t>
            </a:r>
            <a:endParaRPr dirty="0">
              <a:solidFill>
                <a:srgbClr val="0070C0"/>
              </a:solidFill>
            </a:endParaRPr>
          </a:p>
          <a:p>
            <a:pPr marL="0" lvl="0" indent="0" algn="l" rtl="0">
              <a:lnSpc>
                <a:spcPct val="115000"/>
              </a:lnSpc>
              <a:spcBef>
                <a:spcPts val="1600"/>
              </a:spcBef>
              <a:spcAft>
                <a:spcPts val="1600"/>
              </a:spcAft>
              <a:buSzPts val="1800"/>
              <a:buNone/>
            </a:pPr>
            <a:endParaRPr dirty="0">
              <a:solidFill>
                <a:srgbClr val="FF9900"/>
              </a:solidFill>
            </a:endParaRPr>
          </a:p>
        </p:txBody>
      </p:sp>
      <p:pic>
        <p:nvPicPr>
          <p:cNvPr id="89" name="Google Shape;89;p18"/>
          <p:cNvPicPr preferRelativeResize="0"/>
          <p:nvPr/>
        </p:nvPicPr>
        <p:blipFill rotWithShape="1">
          <a:blip r:embed="rId3">
            <a:alphaModFix/>
          </a:blip>
          <a:srcRect/>
          <a:stretch/>
        </p:blipFill>
        <p:spPr>
          <a:xfrm>
            <a:off x="6489074" y="1689011"/>
            <a:ext cx="2343226" cy="1872699"/>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Shape 154"/>
        <p:cNvGrpSpPr/>
        <p:nvPr/>
      </p:nvGrpSpPr>
      <p:grpSpPr>
        <a:xfrm>
          <a:off x="0" y="0"/>
          <a:ext cx="0" cy="0"/>
          <a:chOff x="0" y="0"/>
          <a:chExt cx="0" cy="0"/>
        </a:xfrm>
      </p:grpSpPr>
      <p:pic>
        <p:nvPicPr>
          <p:cNvPr id="155" name="Google Shape;155;p28"/>
          <p:cNvPicPr preferRelativeResize="0"/>
          <p:nvPr/>
        </p:nvPicPr>
        <p:blipFill rotWithShape="1">
          <a:blip r:embed="rId3">
            <a:alphaModFix/>
          </a:blip>
          <a:srcRect/>
          <a:stretch/>
        </p:blipFill>
        <p:spPr>
          <a:xfrm>
            <a:off x="2683815" y="609598"/>
            <a:ext cx="3997476" cy="4446106"/>
          </a:xfrm>
          <a:prstGeom prst="rect">
            <a:avLst/>
          </a:prstGeom>
          <a:noFill/>
          <a:ln>
            <a:noFill/>
          </a:ln>
        </p:spPr>
      </p:pic>
      <p:sp>
        <p:nvSpPr>
          <p:cNvPr id="2" name="Rectangle 1"/>
          <p:cNvSpPr/>
          <p:nvPr/>
        </p:nvSpPr>
        <p:spPr>
          <a:xfrm>
            <a:off x="3326401" y="170710"/>
            <a:ext cx="2874505" cy="375552"/>
          </a:xfrm>
          <a:prstGeom prst="rect">
            <a:avLst/>
          </a:prstGeom>
        </p:spPr>
        <p:txBody>
          <a:bodyPr wrap="none">
            <a:spAutoFit/>
          </a:bodyPr>
          <a:lstStyle/>
          <a:p>
            <a:pPr>
              <a:lnSpc>
                <a:spcPct val="107000"/>
              </a:lnSpc>
              <a:spcBef>
                <a:spcPts val="1200"/>
              </a:spcBef>
            </a:pPr>
            <a:r>
              <a:rPr lang="es-ES" sz="18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5 Pasos Para estar Conectado</a:t>
            </a:r>
            <a:endParaRPr lang="en-US" sz="18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6952960" y="1274656"/>
            <a:ext cx="1855305" cy="1755375"/>
          </a:xfrm>
          <a:prstGeom prst="rect">
            <a:avLst/>
          </a:prstGeom>
          <a:solidFill>
            <a:schemeClr val="accent6">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972838" y="1557747"/>
            <a:ext cx="1855305" cy="1661993"/>
          </a:xfrm>
          <a:prstGeom prst="rect">
            <a:avLst/>
          </a:prstGeom>
          <a:noFill/>
        </p:spPr>
        <p:txBody>
          <a:bodyPr wrap="square" rtlCol="0">
            <a:spAutoFit/>
          </a:bodyPr>
          <a:lstStyle/>
          <a:p>
            <a:r>
              <a:rPr lang="en-US" sz="800" b="1" dirty="0" err="1" smtClean="0">
                <a:solidFill>
                  <a:srgbClr val="0070C0"/>
                </a:solidFill>
              </a:rPr>
              <a:t>Obtenga</a:t>
            </a:r>
            <a:r>
              <a:rPr lang="en-US" sz="800" b="1" dirty="0" smtClean="0">
                <a:solidFill>
                  <a:srgbClr val="0070C0"/>
                </a:solidFill>
              </a:rPr>
              <a:t> </a:t>
            </a:r>
            <a:r>
              <a:rPr lang="en-US" sz="800" b="1" dirty="0">
                <a:solidFill>
                  <a:srgbClr val="0070C0"/>
                </a:solidFill>
              </a:rPr>
              <a:t>un </a:t>
            </a:r>
            <a:r>
              <a:rPr lang="en-US" sz="800" b="1" dirty="0" err="1">
                <a:solidFill>
                  <a:srgbClr val="0070C0"/>
                </a:solidFill>
              </a:rPr>
              <a:t>Código</a:t>
            </a:r>
            <a:r>
              <a:rPr lang="en-US" sz="800" b="1" dirty="0">
                <a:solidFill>
                  <a:srgbClr val="0070C0"/>
                </a:solidFill>
              </a:rPr>
              <a:t> de </a:t>
            </a:r>
            <a:r>
              <a:rPr lang="en-US" sz="800" b="1" dirty="0" err="1">
                <a:solidFill>
                  <a:srgbClr val="0070C0"/>
                </a:solidFill>
              </a:rPr>
              <a:t>Emparejamiento</a:t>
            </a:r>
            <a:endParaRPr lang="en-US" sz="800" dirty="0">
              <a:solidFill>
                <a:srgbClr val="0070C0"/>
              </a:solidFill>
            </a:endParaRPr>
          </a:p>
          <a:p>
            <a:r>
              <a:rPr lang="en-US" sz="800" dirty="0" err="1">
                <a:solidFill>
                  <a:srgbClr val="0070C0"/>
                </a:solidFill>
              </a:rPr>
              <a:t>Haga</a:t>
            </a:r>
            <a:r>
              <a:rPr lang="en-US" sz="800" dirty="0">
                <a:solidFill>
                  <a:srgbClr val="0070C0"/>
                </a:solidFill>
              </a:rPr>
              <a:t> que </a:t>
            </a:r>
            <a:r>
              <a:rPr lang="en-US" sz="800" dirty="0" err="1">
                <a:solidFill>
                  <a:srgbClr val="0070C0"/>
                </a:solidFill>
              </a:rPr>
              <a:t>su</a:t>
            </a:r>
            <a:r>
              <a:rPr lang="en-US" sz="800" dirty="0">
                <a:solidFill>
                  <a:srgbClr val="0070C0"/>
                </a:solidFill>
              </a:rPr>
              <a:t> </a:t>
            </a:r>
            <a:r>
              <a:rPr lang="en-US" sz="800" dirty="0" err="1">
                <a:solidFill>
                  <a:srgbClr val="0070C0"/>
                </a:solidFill>
              </a:rPr>
              <a:t>hijo</a:t>
            </a:r>
            <a:r>
              <a:rPr lang="en-US" sz="800" dirty="0">
                <a:solidFill>
                  <a:srgbClr val="0070C0"/>
                </a:solidFill>
              </a:rPr>
              <a:t>/a  </a:t>
            </a:r>
            <a:r>
              <a:rPr lang="en-US" sz="800" u="sng" dirty="0" err="1">
                <a:solidFill>
                  <a:srgbClr val="0070C0"/>
                </a:solidFill>
              </a:rPr>
              <a:t>crea</a:t>
            </a:r>
            <a:r>
              <a:rPr lang="en-US" sz="800" u="sng" dirty="0">
                <a:solidFill>
                  <a:srgbClr val="0070C0"/>
                </a:solidFill>
              </a:rPr>
              <a:t> un </a:t>
            </a:r>
            <a:r>
              <a:rPr lang="en-US" sz="800" u="sng" dirty="0" err="1">
                <a:solidFill>
                  <a:srgbClr val="0070C0"/>
                </a:solidFill>
              </a:rPr>
              <a:t>código</a:t>
            </a:r>
            <a:r>
              <a:rPr lang="en-US" sz="800" u="sng" dirty="0">
                <a:solidFill>
                  <a:srgbClr val="0070C0"/>
                </a:solidFill>
              </a:rPr>
              <a:t> de </a:t>
            </a:r>
            <a:r>
              <a:rPr lang="en-US" sz="800" u="sng" dirty="0" err="1">
                <a:solidFill>
                  <a:srgbClr val="0070C0"/>
                </a:solidFill>
              </a:rPr>
              <a:t>emparejamiento</a:t>
            </a:r>
            <a:r>
              <a:rPr lang="en-US" sz="800" dirty="0">
                <a:solidFill>
                  <a:srgbClr val="0070C0"/>
                </a:solidFill>
              </a:rPr>
              <a:t>. </a:t>
            </a:r>
            <a:r>
              <a:rPr lang="en-US" sz="800" dirty="0" err="1">
                <a:solidFill>
                  <a:srgbClr val="0070C0"/>
                </a:solidFill>
              </a:rPr>
              <a:t>Esto</a:t>
            </a:r>
            <a:r>
              <a:rPr lang="en-US" sz="800" dirty="0">
                <a:solidFill>
                  <a:srgbClr val="0070C0"/>
                </a:solidFill>
              </a:rPr>
              <a:t> </a:t>
            </a:r>
            <a:r>
              <a:rPr lang="en-US" sz="800" dirty="0" err="1">
                <a:solidFill>
                  <a:srgbClr val="0070C0"/>
                </a:solidFill>
              </a:rPr>
              <a:t>es</a:t>
            </a:r>
            <a:r>
              <a:rPr lang="en-US" sz="800" dirty="0">
                <a:solidFill>
                  <a:srgbClr val="0070C0"/>
                </a:solidFill>
              </a:rPr>
              <a:t> </a:t>
            </a:r>
            <a:r>
              <a:rPr lang="en-US" sz="800" dirty="0" err="1">
                <a:solidFill>
                  <a:srgbClr val="0070C0"/>
                </a:solidFill>
              </a:rPr>
              <a:t>necesario</a:t>
            </a:r>
            <a:r>
              <a:rPr lang="en-US" sz="800" dirty="0">
                <a:solidFill>
                  <a:srgbClr val="0070C0"/>
                </a:solidFill>
              </a:rPr>
              <a:t> para </a:t>
            </a:r>
            <a:r>
              <a:rPr lang="en-US" sz="800" dirty="0" err="1">
                <a:solidFill>
                  <a:srgbClr val="0070C0"/>
                </a:solidFill>
              </a:rPr>
              <a:t>crear</a:t>
            </a:r>
            <a:r>
              <a:rPr lang="en-US" sz="800" dirty="0">
                <a:solidFill>
                  <a:srgbClr val="0070C0"/>
                </a:solidFill>
              </a:rPr>
              <a:t> el  enlace   entre </a:t>
            </a:r>
            <a:r>
              <a:rPr lang="en-US" sz="800" dirty="0" err="1">
                <a:solidFill>
                  <a:srgbClr val="0070C0"/>
                </a:solidFill>
              </a:rPr>
              <a:t>usted</a:t>
            </a:r>
            <a:r>
              <a:rPr lang="en-US" sz="800" dirty="0">
                <a:solidFill>
                  <a:srgbClr val="0070C0"/>
                </a:solidFill>
              </a:rPr>
              <a:t> y </a:t>
            </a:r>
            <a:r>
              <a:rPr lang="en-US" sz="800" dirty="0" err="1">
                <a:solidFill>
                  <a:srgbClr val="0070C0"/>
                </a:solidFill>
              </a:rPr>
              <a:t>su</a:t>
            </a:r>
            <a:r>
              <a:rPr lang="en-US" sz="800" dirty="0">
                <a:solidFill>
                  <a:srgbClr val="0070C0"/>
                </a:solidFill>
              </a:rPr>
              <a:t> </a:t>
            </a:r>
            <a:r>
              <a:rPr lang="en-US" sz="800" dirty="0" err="1">
                <a:solidFill>
                  <a:srgbClr val="0070C0"/>
                </a:solidFill>
              </a:rPr>
              <a:t>hijo</a:t>
            </a:r>
            <a:r>
              <a:rPr lang="en-US" sz="800" dirty="0">
                <a:solidFill>
                  <a:srgbClr val="0070C0"/>
                </a:solidFill>
              </a:rPr>
              <a:t>/a </a:t>
            </a:r>
            <a:r>
              <a:rPr lang="en-US" sz="800" dirty="0" err="1">
                <a:solidFill>
                  <a:srgbClr val="0070C0"/>
                </a:solidFill>
              </a:rPr>
              <a:t>en</a:t>
            </a:r>
            <a:r>
              <a:rPr lang="en-US" sz="800" dirty="0">
                <a:solidFill>
                  <a:srgbClr val="0070C0"/>
                </a:solidFill>
              </a:rPr>
              <a:t> Canvas. </a:t>
            </a:r>
            <a:r>
              <a:rPr lang="en-US" sz="800" dirty="0" err="1">
                <a:solidFill>
                  <a:srgbClr val="0070C0"/>
                </a:solidFill>
              </a:rPr>
              <a:t>Una</a:t>
            </a:r>
            <a:r>
              <a:rPr lang="en-US" sz="800" dirty="0">
                <a:solidFill>
                  <a:srgbClr val="0070C0"/>
                </a:solidFill>
              </a:rPr>
              <a:t> </a:t>
            </a:r>
            <a:r>
              <a:rPr lang="en-US" sz="800" dirty="0" err="1">
                <a:solidFill>
                  <a:srgbClr val="0070C0"/>
                </a:solidFill>
              </a:rPr>
              <a:t>vez</a:t>
            </a:r>
            <a:r>
              <a:rPr lang="en-US" sz="800" dirty="0">
                <a:solidFill>
                  <a:srgbClr val="0070C0"/>
                </a:solidFill>
              </a:rPr>
              <a:t> </a:t>
            </a:r>
            <a:r>
              <a:rPr lang="en-US" sz="800" dirty="0" err="1">
                <a:solidFill>
                  <a:srgbClr val="0070C0"/>
                </a:solidFill>
              </a:rPr>
              <a:t>completado</a:t>
            </a:r>
            <a:r>
              <a:rPr lang="en-US" sz="800" dirty="0">
                <a:solidFill>
                  <a:srgbClr val="0070C0"/>
                </a:solidFill>
              </a:rPr>
              <a:t>, </a:t>
            </a:r>
            <a:r>
              <a:rPr lang="en-US" sz="800" dirty="0" err="1">
                <a:solidFill>
                  <a:srgbClr val="0070C0"/>
                </a:solidFill>
              </a:rPr>
              <a:t>estará</a:t>
            </a:r>
            <a:r>
              <a:rPr lang="en-US" sz="800" dirty="0">
                <a:solidFill>
                  <a:srgbClr val="0070C0"/>
                </a:solidFill>
              </a:rPr>
              <a:t> </a:t>
            </a:r>
            <a:r>
              <a:rPr lang="en-US" sz="800" dirty="0" err="1">
                <a:solidFill>
                  <a:srgbClr val="0070C0"/>
                </a:solidFill>
              </a:rPr>
              <a:t>conectado</a:t>
            </a:r>
            <a:r>
              <a:rPr lang="en-US" sz="800" dirty="0">
                <a:solidFill>
                  <a:srgbClr val="0070C0"/>
                </a:solidFill>
              </a:rPr>
              <a:t>  </a:t>
            </a:r>
            <a:r>
              <a:rPr lang="es-ES" sz="800" dirty="0">
                <a:solidFill>
                  <a:srgbClr val="0070C0"/>
                </a:solidFill>
              </a:rPr>
              <a:t>hasta que el estudiante se </a:t>
            </a:r>
            <a:r>
              <a:rPr lang="es-ES" sz="800" dirty="0" err="1">
                <a:solidFill>
                  <a:srgbClr val="0070C0"/>
                </a:solidFill>
              </a:rPr>
              <a:t>gradue</a:t>
            </a:r>
            <a:r>
              <a:rPr lang="es-ES" sz="800" dirty="0">
                <a:solidFill>
                  <a:srgbClr val="0070C0"/>
                </a:solidFill>
              </a:rPr>
              <a:t>. </a:t>
            </a:r>
            <a:r>
              <a:rPr lang="en-US" sz="800" dirty="0">
                <a:solidFill>
                  <a:srgbClr val="0070C0"/>
                </a:solidFill>
              </a:rPr>
              <a:t>Como </a:t>
            </a:r>
            <a:r>
              <a:rPr lang="en-US" sz="800" u="sng" dirty="0" err="1">
                <a:solidFill>
                  <a:srgbClr val="0070C0"/>
                </a:solidFill>
              </a:rPr>
              <a:t>observador</a:t>
            </a:r>
            <a:r>
              <a:rPr lang="en-US" sz="800" u="sng" dirty="0">
                <a:solidFill>
                  <a:srgbClr val="0070C0"/>
                </a:solidFill>
              </a:rPr>
              <a:t> </a:t>
            </a:r>
            <a:r>
              <a:rPr lang="en-US" sz="800" u="sng" dirty="0" err="1">
                <a:solidFill>
                  <a:srgbClr val="0070C0"/>
                </a:solidFill>
              </a:rPr>
              <a:t>en</a:t>
            </a:r>
            <a:r>
              <a:rPr lang="en-US" sz="800" u="sng" dirty="0">
                <a:solidFill>
                  <a:srgbClr val="0070C0"/>
                </a:solidFill>
              </a:rPr>
              <a:t> Canvas</a:t>
            </a:r>
            <a:r>
              <a:rPr lang="en-US" sz="800" dirty="0">
                <a:solidFill>
                  <a:srgbClr val="0070C0"/>
                </a:solidFill>
              </a:rPr>
              <a:t>, </a:t>
            </a:r>
            <a:r>
              <a:rPr lang="en-US" sz="800" dirty="0" err="1">
                <a:solidFill>
                  <a:srgbClr val="0070C0"/>
                </a:solidFill>
              </a:rPr>
              <a:t>podrá</a:t>
            </a:r>
            <a:r>
              <a:rPr lang="en-US" sz="800" dirty="0">
                <a:solidFill>
                  <a:srgbClr val="0070C0"/>
                </a:solidFill>
              </a:rPr>
              <a:t> </a:t>
            </a:r>
            <a:r>
              <a:rPr lang="en-US" sz="800" dirty="0" err="1">
                <a:solidFill>
                  <a:srgbClr val="0070C0"/>
                </a:solidFill>
              </a:rPr>
              <a:t>ver</a:t>
            </a:r>
            <a:r>
              <a:rPr lang="en-US" sz="800" dirty="0">
                <a:solidFill>
                  <a:srgbClr val="0070C0"/>
                </a:solidFill>
              </a:rPr>
              <a:t> la </a:t>
            </a:r>
            <a:r>
              <a:rPr lang="en-US" sz="800" dirty="0" err="1">
                <a:solidFill>
                  <a:srgbClr val="0070C0"/>
                </a:solidFill>
              </a:rPr>
              <a:t>activides</a:t>
            </a:r>
            <a:r>
              <a:rPr lang="en-US" sz="800" dirty="0">
                <a:solidFill>
                  <a:srgbClr val="0070C0"/>
                </a:solidFill>
              </a:rPr>
              <a:t> del </a:t>
            </a:r>
            <a:r>
              <a:rPr lang="en-US" sz="800" dirty="0" err="1">
                <a:solidFill>
                  <a:srgbClr val="0070C0"/>
                </a:solidFill>
              </a:rPr>
              <a:t>curso</a:t>
            </a:r>
            <a:r>
              <a:rPr lang="en-US" sz="800" dirty="0">
                <a:solidFill>
                  <a:srgbClr val="0070C0"/>
                </a:solidFill>
              </a:rPr>
              <a:t> y el </a:t>
            </a:r>
            <a:r>
              <a:rPr lang="en-US" sz="800" dirty="0" err="1">
                <a:solidFill>
                  <a:srgbClr val="0070C0"/>
                </a:solidFill>
              </a:rPr>
              <a:t>progreso</a:t>
            </a:r>
            <a:r>
              <a:rPr lang="en-US" sz="800" dirty="0">
                <a:solidFill>
                  <a:srgbClr val="0070C0"/>
                </a:solidFill>
              </a:rPr>
              <a:t> de </a:t>
            </a:r>
            <a:r>
              <a:rPr lang="en-US" sz="800" dirty="0" err="1">
                <a:solidFill>
                  <a:srgbClr val="0070C0"/>
                </a:solidFill>
              </a:rPr>
              <a:t>su</a:t>
            </a:r>
            <a:r>
              <a:rPr lang="en-US" sz="800" dirty="0">
                <a:solidFill>
                  <a:srgbClr val="0070C0"/>
                </a:solidFill>
              </a:rPr>
              <a:t> </a:t>
            </a:r>
            <a:r>
              <a:rPr lang="en-US" sz="800" dirty="0" err="1">
                <a:solidFill>
                  <a:srgbClr val="0070C0"/>
                </a:solidFill>
              </a:rPr>
              <a:t>hijo</a:t>
            </a:r>
            <a:r>
              <a:rPr lang="en-US" sz="800" dirty="0">
                <a:solidFill>
                  <a:srgbClr val="0070C0"/>
                </a:solidFill>
              </a:rPr>
              <a:t>/a.</a:t>
            </a:r>
          </a:p>
          <a:p>
            <a:endParaRPr lang="en-US" dirty="0">
              <a:solidFill>
                <a:srgbClr val="0070C0"/>
              </a:solidFill>
            </a:endParaRPr>
          </a:p>
        </p:txBody>
      </p:sp>
      <p:sp>
        <p:nvSpPr>
          <p:cNvPr id="6" name="Rectangle 5"/>
          <p:cNvSpPr/>
          <p:nvPr/>
        </p:nvSpPr>
        <p:spPr>
          <a:xfrm>
            <a:off x="631923" y="2696818"/>
            <a:ext cx="1855305" cy="1908312"/>
          </a:xfrm>
          <a:prstGeom prst="rect">
            <a:avLst/>
          </a:prstGeom>
          <a:solidFill>
            <a:schemeClr val="accent6">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58427" y="3030031"/>
            <a:ext cx="1855305" cy="1831271"/>
          </a:xfrm>
          <a:prstGeom prst="rect">
            <a:avLst/>
          </a:prstGeom>
          <a:noFill/>
        </p:spPr>
        <p:txBody>
          <a:bodyPr wrap="square" rtlCol="0">
            <a:spAutoFit/>
          </a:bodyPr>
          <a:lstStyle/>
          <a:p>
            <a:r>
              <a:rPr lang="es-ES" sz="900" b="1" dirty="0" smtClean="0">
                <a:solidFill>
                  <a:srgbClr val="0070C0"/>
                </a:solidFill>
              </a:rPr>
              <a:t>Crea </a:t>
            </a:r>
            <a:r>
              <a:rPr lang="es-ES" sz="900" b="1" dirty="0">
                <a:solidFill>
                  <a:srgbClr val="0070C0"/>
                </a:solidFill>
              </a:rPr>
              <a:t>una Cuenta e Iniciar una Sesión</a:t>
            </a:r>
            <a:endParaRPr lang="en-US" sz="900" dirty="0">
              <a:solidFill>
                <a:srgbClr val="0070C0"/>
              </a:solidFill>
            </a:endParaRPr>
          </a:p>
          <a:p>
            <a:r>
              <a:rPr lang="es-ES" sz="900" dirty="0">
                <a:solidFill>
                  <a:srgbClr val="0070C0"/>
                </a:solidFill>
              </a:rPr>
              <a:t>Visite </a:t>
            </a:r>
            <a:r>
              <a:rPr lang="es-ES" sz="900" u="sng" dirty="0">
                <a:solidFill>
                  <a:srgbClr val="0070C0"/>
                </a:solidFill>
              </a:rPr>
              <a:t>Canvas.ccsd.net</a:t>
            </a:r>
            <a:r>
              <a:rPr lang="es-ES" sz="900" dirty="0">
                <a:solidFill>
                  <a:srgbClr val="0070C0"/>
                </a:solidFill>
              </a:rPr>
              <a:t> y crea su cuenta haciendo clic en el botón Los Padres También Obtienen Cuentas. Complete la información en la página, incluyendo el código de emparejamiento de su hijo/a. Termine haciendo clic en el botón  Comience a Participar.</a:t>
            </a:r>
            <a:endParaRPr lang="en-US" sz="900" dirty="0">
              <a:solidFill>
                <a:srgbClr val="0070C0"/>
              </a:solidFill>
            </a:endParaRPr>
          </a:p>
          <a:p>
            <a:endParaRPr lang="en-US" dirty="0">
              <a:solidFill>
                <a:srgbClr val="0070C0"/>
              </a:solidFill>
            </a:endParaRPr>
          </a:p>
        </p:txBody>
      </p:sp>
      <p:sp>
        <p:nvSpPr>
          <p:cNvPr id="5" name="Rectangle 4"/>
          <p:cNvSpPr/>
          <p:nvPr/>
        </p:nvSpPr>
        <p:spPr>
          <a:xfrm>
            <a:off x="524809" y="2769166"/>
            <a:ext cx="755374" cy="231913"/>
          </a:xfrm>
          <a:prstGeom prst="rect">
            <a:avLst/>
          </a:prstGeom>
          <a:solidFill>
            <a:srgbClr val="E64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bg1"/>
                </a:solidFill>
              </a:rPr>
              <a:t>Paso </a:t>
            </a:r>
            <a:r>
              <a:rPr lang="en-US" sz="1100" dirty="0" smtClean="0">
                <a:solidFill>
                  <a:schemeClr val="bg1"/>
                </a:solidFill>
              </a:rPr>
              <a:t>2: </a:t>
            </a:r>
            <a:endParaRPr lang="en-US" sz="1100" dirty="0">
              <a:solidFill>
                <a:schemeClr val="bg1"/>
              </a:solidFill>
            </a:endParaRPr>
          </a:p>
        </p:txBody>
      </p:sp>
      <p:sp>
        <p:nvSpPr>
          <p:cNvPr id="9" name="Rectangle 8"/>
          <p:cNvSpPr/>
          <p:nvPr/>
        </p:nvSpPr>
        <p:spPr>
          <a:xfrm>
            <a:off x="6851374" y="1325834"/>
            <a:ext cx="755374" cy="231913"/>
          </a:xfrm>
          <a:prstGeom prst="rect">
            <a:avLst/>
          </a:prstGeom>
          <a:solidFill>
            <a:srgbClr val="E64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bg1"/>
                </a:solidFill>
              </a:rPr>
              <a:t>Paso 1</a:t>
            </a:r>
            <a:r>
              <a:rPr lang="en-US" sz="1100" dirty="0" smtClean="0">
                <a:solidFill>
                  <a:schemeClr val="bg1"/>
                </a:solidFill>
              </a:rPr>
              <a:t>: </a:t>
            </a:r>
            <a:endParaRPr lang="en-US" sz="11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Shape 159"/>
        <p:cNvGrpSpPr/>
        <p:nvPr/>
      </p:nvGrpSpPr>
      <p:grpSpPr>
        <a:xfrm>
          <a:off x="0" y="0"/>
          <a:ext cx="0" cy="0"/>
          <a:chOff x="0" y="0"/>
          <a:chExt cx="0" cy="0"/>
        </a:xfrm>
      </p:grpSpPr>
      <p:pic>
        <p:nvPicPr>
          <p:cNvPr id="160" name="Google Shape;160;p29"/>
          <p:cNvPicPr preferRelativeResize="0"/>
          <p:nvPr/>
        </p:nvPicPr>
        <p:blipFill rotWithShape="1">
          <a:blip r:embed="rId3">
            <a:alphaModFix/>
          </a:blip>
          <a:srcRect/>
          <a:stretch/>
        </p:blipFill>
        <p:spPr>
          <a:xfrm>
            <a:off x="2553337" y="490329"/>
            <a:ext cx="3284246" cy="4260575"/>
          </a:xfrm>
          <a:prstGeom prst="rect">
            <a:avLst/>
          </a:prstGeom>
          <a:noFill/>
          <a:ln>
            <a:noFill/>
          </a:ln>
        </p:spPr>
      </p:pic>
      <p:sp>
        <p:nvSpPr>
          <p:cNvPr id="3" name="Rectangle 2"/>
          <p:cNvSpPr/>
          <p:nvPr/>
        </p:nvSpPr>
        <p:spPr>
          <a:xfrm>
            <a:off x="6489133" y="318047"/>
            <a:ext cx="1855305" cy="1755375"/>
          </a:xfrm>
          <a:prstGeom prst="rect">
            <a:avLst/>
          </a:prstGeom>
          <a:solidFill>
            <a:schemeClr val="accent6">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58145" y="2073422"/>
            <a:ext cx="1855305" cy="1299256"/>
          </a:xfrm>
          <a:prstGeom prst="rect">
            <a:avLst/>
          </a:prstGeom>
          <a:solidFill>
            <a:schemeClr val="accent6">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489133" y="3233529"/>
            <a:ext cx="1855305" cy="1848679"/>
          </a:xfrm>
          <a:prstGeom prst="rect">
            <a:avLst/>
          </a:prstGeom>
          <a:solidFill>
            <a:schemeClr val="accent6">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6605089" y="626872"/>
            <a:ext cx="1623391" cy="1446550"/>
          </a:xfrm>
          <a:prstGeom prst="rect">
            <a:avLst/>
          </a:prstGeom>
        </p:spPr>
        <p:txBody>
          <a:bodyPr wrap="square">
            <a:spAutoFit/>
          </a:bodyPr>
          <a:lstStyle/>
          <a:p>
            <a:r>
              <a:rPr lang="es-ES" sz="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Establezca Preferencias de Notificación</a:t>
            </a:r>
            <a:endParaRPr lang="en-US" sz="8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r>
              <a:rPr lang="es-ES" sz="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Canvas</a:t>
            </a:r>
            <a:r>
              <a:rPr lang="es-ES" sz="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le permite establecer sus </a:t>
            </a:r>
            <a:r>
              <a:rPr lang="es-ES" sz="800"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preferencias para las notificaciones</a:t>
            </a:r>
            <a:r>
              <a:rPr lang="es-ES" sz="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Incluso puede agregar un número de teléfono para alertas de texto. Si los prefiere a los correos electrónicos. Las notificaciones le ayudarán a mantenerse informado sobre el progreso de su hijo/a en el curso.</a:t>
            </a:r>
            <a:endParaRPr lang="en-US"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6329261" y="374372"/>
            <a:ext cx="755374" cy="231913"/>
          </a:xfrm>
          <a:prstGeom prst="rect">
            <a:avLst/>
          </a:prstGeom>
          <a:solidFill>
            <a:srgbClr val="E64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bg1"/>
                </a:solidFill>
              </a:rPr>
              <a:t>Paso 3</a:t>
            </a:r>
            <a:r>
              <a:rPr lang="en-US" sz="1100" dirty="0" smtClean="0">
                <a:solidFill>
                  <a:schemeClr val="bg1"/>
                </a:solidFill>
              </a:rPr>
              <a:t>: </a:t>
            </a:r>
            <a:endParaRPr lang="en-US" sz="1100" dirty="0">
              <a:solidFill>
                <a:schemeClr val="bg1"/>
              </a:solidFill>
            </a:endParaRPr>
          </a:p>
        </p:txBody>
      </p:sp>
      <p:sp>
        <p:nvSpPr>
          <p:cNvPr id="8" name="Rectangle 7"/>
          <p:cNvSpPr/>
          <p:nvPr/>
        </p:nvSpPr>
        <p:spPr>
          <a:xfrm>
            <a:off x="371355" y="2119859"/>
            <a:ext cx="755374" cy="231913"/>
          </a:xfrm>
          <a:prstGeom prst="rect">
            <a:avLst/>
          </a:prstGeom>
          <a:solidFill>
            <a:srgbClr val="E64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bg1"/>
                </a:solidFill>
              </a:rPr>
              <a:t>Paso 4: </a:t>
            </a:r>
            <a:endParaRPr lang="en-US" sz="1100" dirty="0">
              <a:solidFill>
                <a:schemeClr val="bg1"/>
              </a:solidFill>
            </a:endParaRPr>
          </a:p>
        </p:txBody>
      </p:sp>
      <p:sp>
        <p:nvSpPr>
          <p:cNvPr id="9" name="Rectangle 8"/>
          <p:cNvSpPr/>
          <p:nvPr/>
        </p:nvSpPr>
        <p:spPr>
          <a:xfrm>
            <a:off x="6317357" y="3305879"/>
            <a:ext cx="755374" cy="231913"/>
          </a:xfrm>
          <a:prstGeom prst="rect">
            <a:avLst/>
          </a:prstGeom>
          <a:solidFill>
            <a:srgbClr val="E64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bg1"/>
                </a:solidFill>
              </a:rPr>
              <a:t>Paso 5</a:t>
            </a:r>
            <a:r>
              <a:rPr lang="en-US" sz="1100" dirty="0" smtClean="0">
                <a:solidFill>
                  <a:schemeClr val="bg1"/>
                </a:solidFill>
              </a:rPr>
              <a:t>: </a:t>
            </a:r>
            <a:endParaRPr lang="en-US" sz="1100" dirty="0">
              <a:solidFill>
                <a:schemeClr val="bg1"/>
              </a:solidFill>
            </a:endParaRPr>
          </a:p>
        </p:txBody>
      </p:sp>
      <p:sp>
        <p:nvSpPr>
          <p:cNvPr id="6" name="Rectangle 5"/>
          <p:cNvSpPr/>
          <p:nvPr/>
        </p:nvSpPr>
        <p:spPr>
          <a:xfrm>
            <a:off x="494937" y="2351772"/>
            <a:ext cx="1855305" cy="954107"/>
          </a:xfrm>
          <a:prstGeom prst="rect">
            <a:avLst/>
          </a:prstGeom>
        </p:spPr>
        <p:txBody>
          <a:bodyPr wrap="square">
            <a:spAutoFit/>
          </a:bodyPr>
          <a:lstStyle/>
          <a:p>
            <a:r>
              <a:rPr lang="es-ES" sz="8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Apoye a Su Hijo/a</a:t>
            </a:r>
            <a:endParaRPr lang="en-US" sz="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r>
              <a:rPr lang="es-ES" sz="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Ayude a su hijo/a  </a:t>
            </a:r>
            <a:r>
              <a:rPr lang="es-ES" sz="800"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a:t>
            </a:r>
            <a:r>
              <a:rPr lang="es-ES" sz="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navegar por el curso y envié tareas. Este proceso aumentara la confianza en su hijo/a en el aprendizaje en el aula digital. Los estudiantes pueden aprender a usar </a:t>
            </a:r>
            <a:r>
              <a:rPr lang="es-ES" sz="800" u="sng"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Canvas</a:t>
            </a:r>
            <a:r>
              <a:rPr lang="es-ES" sz="800" u="sng"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en 10 pasos</a:t>
            </a:r>
            <a:endParaRPr lang="en-US" sz="800" dirty="0">
              <a:solidFill>
                <a:srgbClr val="0070C0"/>
              </a:solidFill>
            </a:endParaRPr>
          </a:p>
        </p:txBody>
      </p:sp>
      <p:sp>
        <p:nvSpPr>
          <p:cNvPr id="10" name="Rectangle 9"/>
          <p:cNvSpPr/>
          <p:nvPr/>
        </p:nvSpPr>
        <p:spPr>
          <a:xfrm>
            <a:off x="6489133" y="3569920"/>
            <a:ext cx="1855305" cy="1446550"/>
          </a:xfrm>
          <a:prstGeom prst="rect">
            <a:avLst/>
          </a:prstGeom>
        </p:spPr>
        <p:txBody>
          <a:bodyPr wrap="square">
            <a:spAutoFit/>
          </a:bodyPr>
          <a:lstStyle/>
          <a:p>
            <a:r>
              <a:rPr lang="es-ES" sz="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Descargar la aplicación para padres</a:t>
            </a:r>
            <a:endParaRPr lang="en-US" sz="8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r>
              <a:rPr lang="es-ES" sz="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La aplicación </a:t>
            </a:r>
            <a:r>
              <a:rPr lang="es-ES" sz="800"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Padres </a:t>
            </a:r>
            <a:r>
              <a:rPr lang="es-ES" sz="800" u="sng"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Canvas</a:t>
            </a:r>
            <a:r>
              <a:rPr lang="es-ES" sz="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mejora el potencial de los padres para participar en la educación de sus hijos. Los padres pueden revisar las asignaciones pasadas o futuras, verificar las calificaciones y recibir alertas sobre la actividad del estudiante. Los Padres de </a:t>
            </a:r>
            <a:r>
              <a:rPr lang="es-ES" sz="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Canvas</a:t>
            </a:r>
            <a:r>
              <a:rPr lang="es-ES" sz="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pueden ser utilizados por cualquier usuario de </a:t>
            </a:r>
            <a:r>
              <a:rPr lang="es-ES" sz="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Canvas</a:t>
            </a:r>
            <a:r>
              <a:rPr lang="es-ES" sz="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con una cuenta de observador. Está disponible para</a:t>
            </a:r>
            <a:endParaRPr lang="en-US"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07975" y="10116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200" u="sng" dirty="0">
                <a:solidFill>
                  <a:srgbClr val="0070C0"/>
                </a:solidFill>
              </a:rPr>
              <a:t>MEALS / ALIMENTOS</a:t>
            </a:r>
            <a:endParaRPr sz="3200" u="sng" dirty="0">
              <a:solidFill>
                <a:srgbClr val="0070C0"/>
              </a:solidFill>
            </a:endParaRPr>
          </a:p>
        </p:txBody>
      </p:sp>
      <p:sp>
        <p:nvSpPr>
          <p:cNvPr id="95" name="Google Shape;95;p19"/>
          <p:cNvSpPr txBox="1">
            <a:spLocks noGrp="1"/>
          </p:cNvSpPr>
          <p:nvPr>
            <p:ph type="body" idx="1"/>
          </p:nvPr>
        </p:nvSpPr>
        <p:spPr>
          <a:xfrm>
            <a:off x="307974" y="778951"/>
            <a:ext cx="7437921" cy="3120687"/>
          </a:xfrm>
          <a:prstGeom prst="rect">
            <a:avLst/>
          </a:prstGeom>
          <a:noFill/>
          <a:ln>
            <a:noFill/>
          </a:ln>
        </p:spPr>
        <p:txBody>
          <a:bodyPr spcFirstLastPara="1" wrap="square" lIns="91425" tIns="91425" rIns="91425" bIns="91425" anchor="t" anchorCtr="0">
            <a:noAutofit/>
          </a:bodyPr>
          <a:lstStyle/>
          <a:p>
            <a:pPr marL="171450" indent="-171450">
              <a:buFont typeface="Arial" panose="020B0604020202020204" pitchFamily="34" charset="0"/>
              <a:buChar char="•"/>
            </a:pPr>
            <a:r>
              <a:rPr lang="en-US" sz="1200" dirty="0" smtClean="0">
                <a:solidFill>
                  <a:srgbClr val="FF9900"/>
                </a:solidFill>
              </a:rPr>
              <a:t>Meals will be available at Tom Williams ES Monday-Friday from 7:00 am-10:00 am</a:t>
            </a:r>
          </a:p>
          <a:p>
            <a:pPr marL="171450" indent="-171450">
              <a:buFont typeface="Arial" panose="020B0604020202020204" pitchFamily="34" charset="0"/>
              <a:buChar char="•"/>
            </a:pPr>
            <a:r>
              <a:rPr lang="en-US" sz="1200" dirty="0" smtClean="0">
                <a:solidFill>
                  <a:srgbClr val="FF9900"/>
                </a:solidFill>
              </a:rPr>
              <a:t>Student ID will be required when picking meals us </a:t>
            </a:r>
          </a:p>
          <a:p>
            <a:pPr marL="171450" indent="-171450">
              <a:buFont typeface="Arial" panose="020B0604020202020204" pitchFamily="34" charset="0"/>
              <a:buChar char="•"/>
            </a:pPr>
            <a:r>
              <a:rPr lang="en-US" sz="1200" dirty="0" smtClean="0">
                <a:solidFill>
                  <a:srgbClr val="FF9900"/>
                </a:solidFill>
              </a:rPr>
              <a:t>Student and/or parent can come to pick meals up; both do not have to be here</a:t>
            </a:r>
          </a:p>
          <a:p>
            <a:pPr marL="171450" indent="-171450">
              <a:buFont typeface="Arial" panose="020B0604020202020204" pitchFamily="34" charset="0"/>
              <a:buChar char="•"/>
            </a:pPr>
            <a:r>
              <a:rPr lang="en-US" sz="1200" dirty="0" smtClean="0">
                <a:solidFill>
                  <a:srgbClr val="FF9900"/>
                </a:solidFill>
              </a:rPr>
              <a:t>Please avoid having students pick meals up during their LIVE </a:t>
            </a:r>
            <a:r>
              <a:rPr lang="en-US" sz="1200" dirty="0" smtClean="0">
                <a:solidFill>
                  <a:srgbClr val="FF9900"/>
                </a:solidFill>
              </a:rPr>
              <a:t>sessions</a:t>
            </a:r>
          </a:p>
          <a:p>
            <a:pPr marL="171450" indent="-171450">
              <a:buFont typeface="Arial" panose="020B0604020202020204" pitchFamily="34" charset="0"/>
              <a:buChar char="•"/>
            </a:pPr>
            <a:endParaRPr lang="en-US" sz="1200" dirty="0">
              <a:solidFill>
                <a:srgbClr val="FF9900"/>
              </a:solidFill>
            </a:endParaRPr>
          </a:p>
          <a:p>
            <a:pPr marL="0" indent="0">
              <a:buNone/>
            </a:pPr>
            <a:endParaRPr lang="en-US" sz="1200" dirty="0">
              <a:solidFill>
                <a:srgbClr val="0070C0"/>
              </a:solidFill>
            </a:endParaRPr>
          </a:p>
          <a:p>
            <a:pPr marL="171450" indent="-171450">
              <a:buFont typeface="Arial" panose="020B0604020202020204" pitchFamily="34" charset="0"/>
              <a:buChar char="•"/>
            </a:pPr>
            <a:r>
              <a:rPr lang="es-ES" sz="1200" dirty="0">
                <a:solidFill>
                  <a:srgbClr val="0070C0"/>
                </a:solidFill>
              </a:rPr>
              <a:t>Las comidas estarán disponibles en Tom Williams ES de lunes a viernes de 7:00 </a:t>
            </a:r>
            <a:r>
              <a:rPr lang="es-ES" sz="1200" dirty="0" err="1" smtClean="0">
                <a:solidFill>
                  <a:srgbClr val="0070C0"/>
                </a:solidFill>
              </a:rPr>
              <a:t>a.m</a:t>
            </a:r>
            <a:r>
              <a:rPr lang="es-ES" sz="1200" dirty="0" smtClean="0">
                <a:solidFill>
                  <a:srgbClr val="0070C0"/>
                </a:solidFill>
              </a:rPr>
              <a:t> 10:00 a.m.</a:t>
            </a:r>
          </a:p>
          <a:p>
            <a:pPr marL="171450" indent="-171450">
              <a:buFont typeface="Arial" panose="020B0604020202020204" pitchFamily="34" charset="0"/>
              <a:buChar char="•"/>
            </a:pPr>
            <a:r>
              <a:rPr lang="es-ES" sz="1200" dirty="0" smtClean="0">
                <a:solidFill>
                  <a:srgbClr val="0070C0"/>
                </a:solidFill>
              </a:rPr>
              <a:t>Se requerirá una identificación de estudiante al recoger las comidas.</a:t>
            </a:r>
          </a:p>
          <a:p>
            <a:pPr marL="171450" indent="-171450">
              <a:buFont typeface="Arial" panose="020B0604020202020204" pitchFamily="34" charset="0"/>
              <a:buChar char="•"/>
            </a:pPr>
            <a:r>
              <a:rPr lang="es-ES" sz="1200" dirty="0" smtClean="0">
                <a:solidFill>
                  <a:srgbClr val="0070C0"/>
                </a:solidFill>
              </a:rPr>
              <a:t>El estudiante y / o los padres pueden venir a recoger las comidas; ambos no tienen que estar aquí</a:t>
            </a:r>
          </a:p>
          <a:p>
            <a:pPr marL="171450" indent="-171450">
              <a:buFont typeface="Arial" panose="020B0604020202020204" pitchFamily="34" charset="0"/>
              <a:buChar char="•"/>
            </a:pPr>
            <a:r>
              <a:rPr lang="es-ES" sz="1200" dirty="0">
                <a:solidFill>
                  <a:srgbClr val="0070C0"/>
                </a:solidFill>
              </a:rPr>
              <a:t>Evite que los estudiantes recojan las comidas durante sus sesiones EN VIVO</a:t>
            </a:r>
            <a:endParaRPr lang="en-US" sz="400" dirty="0">
              <a:solidFill>
                <a:srgbClr val="0070C0"/>
              </a:solidFill>
            </a:endParaRPr>
          </a:p>
        </p:txBody>
      </p:sp>
      <p:sp>
        <p:nvSpPr>
          <p:cNvPr id="2" name="AutoShape 2" descr="Food Services / Food Servi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Lunch Tray Get Food Tray Clipart The Cliparts - School Lunch Tray ..."/>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872" b="95229" l="2024" r="99286"/>
                    </a14:imgEffect>
                  </a14:imgLayer>
                </a14:imgProps>
              </a:ext>
              <a:ext uri="{28A0092B-C50C-407E-A947-70E740481C1C}">
                <a14:useLocalDpi xmlns:a14="http://schemas.microsoft.com/office/drawing/2010/main" val="0"/>
              </a:ext>
            </a:extLst>
          </a:blip>
          <a:srcRect/>
          <a:stretch>
            <a:fillRect/>
          </a:stretch>
        </p:blipFill>
        <p:spPr bwMode="auto">
          <a:xfrm>
            <a:off x="6472238" y="616355"/>
            <a:ext cx="2508737" cy="1627693"/>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Analy Food Service | Serving Analy High Scho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9875" y="3300412"/>
            <a:ext cx="4876800" cy="16456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Shape 100"/>
        <p:cNvGrpSpPr/>
        <p:nvPr/>
      </p:nvGrpSpPr>
      <p:grpSpPr>
        <a:xfrm>
          <a:off x="0" y="0"/>
          <a:ext cx="0" cy="0"/>
          <a:chOff x="0" y="0"/>
          <a:chExt cx="0" cy="0"/>
        </a:xfrm>
      </p:grpSpPr>
      <p:pic>
        <p:nvPicPr>
          <p:cNvPr id="101" name="Google Shape;101;p20"/>
          <p:cNvPicPr preferRelativeResize="0"/>
          <p:nvPr/>
        </p:nvPicPr>
        <p:blipFill rotWithShape="1">
          <a:blip r:embed="rId3">
            <a:alphaModFix/>
          </a:blip>
          <a:srcRect t="1675" b="1836"/>
          <a:stretch/>
        </p:blipFill>
        <p:spPr>
          <a:xfrm>
            <a:off x="1651773" y="556592"/>
            <a:ext cx="5954975" cy="3909392"/>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lvl="0"/>
            <a:r>
              <a:rPr lang="en" sz="4000" u="sng" dirty="0">
                <a:solidFill>
                  <a:srgbClr val="0070C0"/>
                </a:solidFill>
              </a:rPr>
              <a:t>MAP </a:t>
            </a:r>
            <a:r>
              <a:rPr lang="en" sz="4000" u="sng" dirty="0" smtClean="0">
                <a:solidFill>
                  <a:srgbClr val="0070C0"/>
                </a:solidFill>
              </a:rPr>
              <a:t>ASSESSMENT/</a:t>
            </a:r>
            <a:r>
              <a:rPr lang="en-US" sz="4000" u="sng" dirty="0">
                <a:solidFill>
                  <a:srgbClr val="0070C0"/>
                </a:solidFill>
              </a:rPr>
              <a:t>EVALUACIÓN</a:t>
            </a:r>
            <a:endParaRPr sz="4000" u="sng" dirty="0">
              <a:solidFill>
                <a:srgbClr val="0070C0"/>
              </a:solidFill>
            </a:endParaRPr>
          </a:p>
        </p:txBody>
      </p:sp>
      <p:sp>
        <p:nvSpPr>
          <p:cNvPr id="107" name="Google Shape;107;p21"/>
          <p:cNvSpPr txBox="1">
            <a:spLocks noGrp="1"/>
          </p:cNvSpPr>
          <p:nvPr>
            <p:ph type="body" idx="1"/>
          </p:nvPr>
        </p:nvSpPr>
        <p:spPr>
          <a:xfrm>
            <a:off x="311700" y="1186069"/>
            <a:ext cx="5837309" cy="373048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600"/>
              </a:spcBef>
              <a:spcAft>
                <a:spcPts val="0"/>
              </a:spcAft>
              <a:buSzPts val="1800"/>
              <a:buNone/>
            </a:pPr>
            <a:r>
              <a:rPr lang="en" dirty="0">
                <a:solidFill>
                  <a:srgbClr val="FF9900"/>
                </a:solidFill>
              </a:rPr>
              <a:t>The MAP assessment will be used district wide in reading and math in Kinder-5</a:t>
            </a:r>
            <a:r>
              <a:rPr lang="en" baseline="30000" dirty="0">
                <a:solidFill>
                  <a:srgbClr val="FF9900"/>
                </a:solidFill>
              </a:rPr>
              <a:t>th</a:t>
            </a:r>
            <a:r>
              <a:rPr lang="en" dirty="0">
                <a:solidFill>
                  <a:srgbClr val="FF9900"/>
                </a:solidFill>
              </a:rPr>
              <a:t> grades and science in 3</a:t>
            </a:r>
            <a:r>
              <a:rPr lang="en" baseline="30000" dirty="0">
                <a:solidFill>
                  <a:srgbClr val="FF9900"/>
                </a:solidFill>
              </a:rPr>
              <a:t>rd</a:t>
            </a:r>
            <a:r>
              <a:rPr lang="en" dirty="0">
                <a:solidFill>
                  <a:srgbClr val="FF9900"/>
                </a:solidFill>
              </a:rPr>
              <a:t>-5</a:t>
            </a:r>
            <a:r>
              <a:rPr lang="en" baseline="30000" dirty="0">
                <a:solidFill>
                  <a:srgbClr val="FF9900"/>
                </a:solidFill>
              </a:rPr>
              <a:t>th</a:t>
            </a:r>
            <a:r>
              <a:rPr lang="en" dirty="0">
                <a:solidFill>
                  <a:srgbClr val="FF9900"/>
                </a:solidFill>
              </a:rPr>
              <a:t> grade.  Testing will take place at home in the fall, winter, and spring.</a:t>
            </a:r>
            <a:endParaRPr dirty="0">
              <a:solidFill>
                <a:srgbClr val="FF9900"/>
              </a:solidFill>
            </a:endParaRPr>
          </a:p>
          <a:p>
            <a:pPr marL="0" lvl="0" indent="0" algn="l" rtl="0">
              <a:lnSpc>
                <a:spcPct val="115000"/>
              </a:lnSpc>
              <a:spcBef>
                <a:spcPts val="1600"/>
              </a:spcBef>
              <a:spcAft>
                <a:spcPts val="0"/>
              </a:spcAft>
              <a:buSzPts val="1800"/>
              <a:buNone/>
            </a:pPr>
            <a:r>
              <a:rPr lang="en" dirty="0" smtClean="0">
                <a:solidFill>
                  <a:srgbClr val="0070C0"/>
                </a:solidFill>
              </a:rPr>
              <a:t>La </a:t>
            </a:r>
            <a:r>
              <a:rPr lang="en" dirty="0">
                <a:solidFill>
                  <a:srgbClr val="0070C0"/>
                </a:solidFill>
              </a:rPr>
              <a:t>evaluación MAP se utilizará en todo el distrito en lectura y matemáticas en los grados Kinder-5º y ciencias en 3º-5º grado. Las pruebas se realizarán en casa durante el otoño, invierno y primavera.</a:t>
            </a:r>
            <a:endParaRPr dirty="0">
              <a:solidFill>
                <a:srgbClr val="0070C0"/>
              </a:solidFill>
            </a:endParaRPr>
          </a:p>
        </p:txBody>
      </p:sp>
      <p:pic>
        <p:nvPicPr>
          <p:cNvPr id="108" name="Google Shape;108;p21"/>
          <p:cNvPicPr preferRelativeResize="0"/>
          <p:nvPr/>
        </p:nvPicPr>
        <p:blipFill rotWithShape="1">
          <a:blip r:embed="rId3">
            <a:alphaModFix/>
          </a:blip>
          <a:srcRect/>
          <a:stretch/>
        </p:blipFill>
        <p:spPr>
          <a:xfrm>
            <a:off x="6342248" y="1648611"/>
            <a:ext cx="2629200" cy="175630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311700" y="108000"/>
            <a:ext cx="8520600" cy="572700"/>
          </a:xfrm>
          <a:prstGeom prst="rect">
            <a:avLst/>
          </a:prstGeom>
          <a:noFill/>
          <a:ln>
            <a:noFill/>
          </a:ln>
        </p:spPr>
        <p:txBody>
          <a:bodyPr spcFirstLastPara="1" wrap="square" lIns="91425" tIns="91425" rIns="91425" bIns="91425" anchor="t" anchorCtr="0">
            <a:noAutofit/>
          </a:bodyPr>
          <a:lstStyle/>
          <a:p>
            <a:pPr lvl="0"/>
            <a:r>
              <a:rPr lang="en" u="sng" dirty="0">
                <a:solidFill>
                  <a:srgbClr val="0070C0"/>
                </a:solidFill>
              </a:rPr>
              <a:t>WIDA </a:t>
            </a:r>
            <a:r>
              <a:rPr lang="en" u="sng" dirty="0" smtClean="0">
                <a:solidFill>
                  <a:srgbClr val="0070C0"/>
                </a:solidFill>
              </a:rPr>
              <a:t>ASSESSMENTS/</a:t>
            </a:r>
            <a:r>
              <a:rPr lang="en-US" u="sng" dirty="0">
                <a:solidFill>
                  <a:srgbClr val="0070C0"/>
                </a:solidFill>
              </a:rPr>
              <a:t>EVALUACIONES</a:t>
            </a:r>
            <a:endParaRPr u="sng" dirty="0">
              <a:solidFill>
                <a:srgbClr val="0070C0"/>
              </a:solidFill>
            </a:endParaRPr>
          </a:p>
        </p:txBody>
      </p:sp>
      <p:sp>
        <p:nvSpPr>
          <p:cNvPr id="114" name="Google Shape;114;p22"/>
          <p:cNvSpPr txBox="1">
            <a:spLocks noGrp="1"/>
          </p:cNvSpPr>
          <p:nvPr>
            <p:ph type="body" idx="1"/>
          </p:nvPr>
        </p:nvSpPr>
        <p:spPr>
          <a:xfrm>
            <a:off x="311700" y="1152475"/>
            <a:ext cx="8520600" cy="380383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500" dirty="0">
                <a:solidFill>
                  <a:srgbClr val="FF9900"/>
                </a:solidFill>
              </a:rPr>
              <a:t>The WIDA assessment will be administered annually to qualifying students.  It ensures language supports for our </a:t>
            </a:r>
            <a:r>
              <a:rPr lang="en" sz="1500" u="sng" dirty="0">
                <a:solidFill>
                  <a:srgbClr val="FF9900"/>
                </a:solidFill>
              </a:rPr>
              <a:t>qualifying</a:t>
            </a:r>
            <a:r>
              <a:rPr lang="en" sz="1500" dirty="0">
                <a:solidFill>
                  <a:srgbClr val="FF9900"/>
                </a:solidFill>
              </a:rPr>
              <a:t> English Language learners who identify a language other than English on the Home Language Survey during the registration process. </a:t>
            </a:r>
            <a:endParaRPr sz="1500" dirty="0">
              <a:solidFill>
                <a:srgbClr val="FF9900"/>
              </a:solidFill>
            </a:endParaRPr>
          </a:p>
          <a:p>
            <a:pPr marL="0" lvl="0" indent="0" algn="l" rtl="0">
              <a:lnSpc>
                <a:spcPct val="115000"/>
              </a:lnSpc>
              <a:spcBef>
                <a:spcPts val="1600"/>
              </a:spcBef>
              <a:spcAft>
                <a:spcPts val="0"/>
              </a:spcAft>
              <a:buSzPts val="1800"/>
              <a:buNone/>
            </a:pPr>
            <a:r>
              <a:rPr lang="en" sz="1500" dirty="0">
                <a:solidFill>
                  <a:srgbClr val="FF9900"/>
                </a:solidFill>
              </a:rPr>
              <a:t>The initial screener must be administered face to face at the school. We will contact you if your child is required to take this assessment.</a:t>
            </a:r>
            <a:endParaRPr sz="1500" dirty="0">
              <a:solidFill>
                <a:srgbClr val="FF9900"/>
              </a:solidFill>
            </a:endParaRPr>
          </a:p>
          <a:p>
            <a:pPr marL="0" lvl="0" indent="0" algn="l" rtl="0">
              <a:lnSpc>
                <a:spcPct val="115000"/>
              </a:lnSpc>
              <a:spcBef>
                <a:spcPts val="3200"/>
              </a:spcBef>
              <a:spcAft>
                <a:spcPts val="0"/>
              </a:spcAft>
              <a:buSzPts val="1800"/>
              <a:buNone/>
            </a:pPr>
            <a:r>
              <a:rPr lang="en" sz="1500" dirty="0">
                <a:solidFill>
                  <a:srgbClr val="0070C0"/>
                </a:solidFill>
              </a:rPr>
              <a:t>La evaluación WIDA se administrará anualmente a los estudiantes que califiquen. Garantiza apoyo lingüístico para nuestros estudiantes de inglés que califican y que identifican un idioma que no es el inglés en la encuesta sobre el idioma del hogar durante el proceso de registro.</a:t>
            </a:r>
            <a:endParaRPr sz="1500" dirty="0">
              <a:solidFill>
                <a:srgbClr val="0070C0"/>
              </a:solidFill>
            </a:endParaRPr>
          </a:p>
          <a:p>
            <a:pPr marL="0" lvl="0" indent="0" algn="l" rtl="0">
              <a:lnSpc>
                <a:spcPct val="115000"/>
              </a:lnSpc>
              <a:spcBef>
                <a:spcPts val="3200"/>
              </a:spcBef>
              <a:spcAft>
                <a:spcPts val="1600"/>
              </a:spcAft>
              <a:buSzPts val="1800"/>
              <a:buNone/>
            </a:pPr>
            <a:r>
              <a:rPr lang="en" sz="1500" dirty="0">
                <a:solidFill>
                  <a:srgbClr val="0070C0"/>
                </a:solidFill>
              </a:rPr>
              <a:t>El evaluador inicial debe administrarse cara a cara en la escuela. Nos comunicaremos con usted si su hijo debe realizar esta evaluación.</a:t>
            </a:r>
            <a:endParaRPr sz="1500" dirty="0">
              <a:solidFill>
                <a:srgbClr val="0070C0"/>
              </a:solidFill>
            </a:endParaRPr>
          </a:p>
        </p:txBody>
      </p:sp>
      <p:pic>
        <p:nvPicPr>
          <p:cNvPr id="116" name="Google Shape;116;p22"/>
          <p:cNvPicPr preferRelativeResize="0"/>
          <p:nvPr/>
        </p:nvPicPr>
        <p:blipFill rotWithShape="1">
          <a:blip r:embed="rId3">
            <a:alphaModFix/>
          </a:blip>
          <a:srcRect/>
          <a:stretch/>
        </p:blipFill>
        <p:spPr>
          <a:xfrm>
            <a:off x="7047323" y="272444"/>
            <a:ext cx="1838260" cy="816512"/>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Shape 164"/>
        <p:cNvGrpSpPr/>
        <p:nvPr/>
      </p:nvGrpSpPr>
      <p:grpSpPr>
        <a:xfrm>
          <a:off x="0" y="0"/>
          <a:ext cx="0" cy="0"/>
          <a:chOff x="0" y="0"/>
          <a:chExt cx="0" cy="0"/>
        </a:xfrm>
      </p:grpSpPr>
      <p:sp>
        <p:nvSpPr>
          <p:cNvPr id="165" name="Google Shape;165;p30"/>
          <p:cNvSpPr txBox="1">
            <a:spLocks noGrp="1"/>
          </p:cNvSpPr>
          <p:nvPr>
            <p:ph type="title"/>
          </p:nvPr>
        </p:nvSpPr>
        <p:spPr>
          <a:xfrm>
            <a:off x="190050" y="72850"/>
            <a:ext cx="8520600" cy="572700"/>
          </a:xfrm>
          <a:prstGeom prst="rect">
            <a:avLst/>
          </a:prstGeom>
          <a:noFill/>
          <a:ln>
            <a:noFill/>
          </a:ln>
        </p:spPr>
        <p:txBody>
          <a:bodyPr spcFirstLastPara="1" wrap="square" lIns="91425" tIns="91425" rIns="91425" bIns="91425" anchor="t" anchorCtr="0">
            <a:noAutofit/>
          </a:bodyPr>
          <a:lstStyle/>
          <a:p>
            <a:pPr lvl="0"/>
            <a:r>
              <a:rPr lang="en" sz="3600" u="sng" dirty="0" smtClean="0">
                <a:solidFill>
                  <a:srgbClr val="0070C0"/>
                </a:solidFill>
              </a:rPr>
              <a:t>Online Registration/</a:t>
            </a:r>
            <a:r>
              <a:rPr lang="en-US" sz="3600" u="sng" dirty="0" err="1" smtClean="0">
                <a:solidFill>
                  <a:srgbClr val="0070C0"/>
                </a:solidFill>
              </a:rPr>
              <a:t>Registro</a:t>
            </a:r>
            <a:r>
              <a:rPr lang="en-US" sz="3600" u="sng" dirty="0" smtClean="0">
                <a:solidFill>
                  <a:srgbClr val="0070C0"/>
                </a:solidFill>
              </a:rPr>
              <a:t> </a:t>
            </a:r>
            <a:r>
              <a:rPr lang="en-US" sz="3600" u="sng" dirty="0" err="1">
                <a:solidFill>
                  <a:srgbClr val="0070C0"/>
                </a:solidFill>
              </a:rPr>
              <a:t>en</a:t>
            </a:r>
            <a:r>
              <a:rPr lang="en-US" sz="3600" u="sng" dirty="0">
                <a:solidFill>
                  <a:srgbClr val="0070C0"/>
                </a:solidFill>
              </a:rPr>
              <a:t> </a:t>
            </a:r>
            <a:r>
              <a:rPr lang="en-US" sz="3600" u="sng" dirty="0" err="1">
                <a:solidFill>
                  <a:srgbClr val="0070C0"/>
                </a:solidFill>
              </a:rPr>
              <a:t>línea</a:t>
            </a:r>
            <a:endParaRPr sz="3600" u="sng" dirty="0">
              <a:solidFill>
                <a:srgbClr val="0070C0"/>
              </a:solidFill>
            </a:endParaRPr>
          </a:p>
        </p:txBody>
      </p:sp>
      <p:sp>
        <p:nvSpPr>
          <p:cNvPr id="166" name="Google Shape;166;p30"/>
          <p:cNvSpPr txBox="1">
            <a:spLocks noGrp="1"/>
          </p:cNvSpPr>
          <p:nvPr>
            <p:ph type="body" idx="1"/>
          </p:nvPr>
        </p:nvSpPr>
        <p:spPr>
          <a:xfrm>
            <a:off x="190050" y="862208"/>
            <a:ext cx="5760300" cy="4160366"/>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400" b="1" dirty="0">
                <a:solidFill>
                  <a:srgbClr val="FF9900"/>
                </a:solidFill>
              </a:rPr>
              <a:t>If you have not registered your child yet, please visit/</a:t>
            </a:r>
            <a:r>
              <a:rPr lang="en" sz="1400" b="1" dirty="0">
                <a:solidFill>
                  <a:srgbClr val="0070C0"/>
                </a:solidFill>
              </a:rPr>
              <a:t>Si aún no ha registrado a su hijo, visite: </a:t>
            </a:r>
            <a:endParaRPr sz="1400" b="1" dirty="0">
              <a:solidFill>
                <a:srgbClr val="0070C0"/>
              </a:solidFill>
            </a:endParaRPr>
          </a:p>
          <a:p>
            <a:pPr marL="0" lvl="0" indent="0" algn="l" rtl="0">
              <a:lnSpc>
                <a:spcPct val="115000"/>
              </a:lnSpc>
              <a:spcBef>
                <a:spcPts val="0"/>
              </a:spcBef>
              <a:spcAft>
                <a:spcPts val="0"/>
              </a:spcAft>
              <a:buSzPts val="1800"/>
              <a:buNone/>
            </a:pPr>
            <a:r>
              <a:rPr lang="en" sz="1400" u="sng" dirty="0">
                <a:solidFill>
                  <a:schemeClr val="hlink"/>
                </a:solidFill>
                <a:hlinkClick r:id="rId3"/>
              </a:rPr>
              <a:t>http://www.ccsd.net/parents/enrollment </a:t>
            </a:r>
            <a:endParaRPr sz="1400" dirty="0"/>
          </a:p>
          <a:p>
            <a:pPr marL="0" lvl="0" indent="0" algn="l" rtl="0">
              <a:lnSpc>
                <a:spcPct val="115000"/>
              </a:lnSpc>
              <a:spcBef>
                <a:spcPts val="0"/>
              </a:spcBef>
              <a:spcAft>
                <a:spcPts val="0"/>
              </a:spcAft>
              <a:buSzPts val="1800"/>
              <a:buNone/>
            </a:pPr>
            <a:endParaRPr sz="1400" dirty="0">
              <a:solidFill>
                <a:srgbClr val="FF9900"/>
              </a:solidFill>
            </a:endParaRPr>
          </a:p>
          <a:p>
            <a:pPr marL="0" lvl="0" indent="0" algn="l" rtl="0">
              <a:lnSpc>
                <a:spcPct val="115000"/>
              </a:lnSpc>
              <a:spcBef>
                <a:spcPts val="0"/>
              </a:spcBef>
              <a:spcAft>
                <a:spcPts val="0"/>
              </a:spcAft>
              <a:buSzPts val="1800"/>
              <a:buNone/>
            </a:pPr>
            <a:r>
              <a:rPr lang="en" sz="1000" dirty="0">
                <a:solidFill>
                  <a:srgbClr val="FF9900"/>
                </a:solidFill>
              </a:rPr>
              <a:t>Once you complete your online registration, contact Tom Williams at 702-799-7179 to finish the registration process.  You will need to provide one or more of the following documents before your child can be enrolled in a </a:t>
            </a:r>
            <a:r>
              <a:rPr lang="en" sz="1000" dirty="0" smtClean="0">
                <a:solidFill>
                  <a:srgbClr val="FF9900"/>
                </a:solidFill>
              </a:rPr>
              <a:t>class:</a:t>
            </a:r>
            <a:endParaRPr sz="1000" dirty="0">
              <a:solidFill>
                <a:srgbClr val="FF9900"/>
              </a:solidFill>
            </a:endParaRPr>
          </a:p>
          <a:p>
            <a:pPr marL="0" lvl="0" indent="0" algn="l" rtl="0">
              <a:lnSpc>
                <a:spcPct val="115000"/>
              </a:lnSpc>
              <a:spcBef>
                <a:spcPts val="0"/>
              </a:spcBef>
              <a:spcAft>
                <a:spcPts val="0"/>
              </a:spcAft>
              <a:buSzPts val="1800"/>
              <a:buNone/>
            </a:pPr>
            <a:r>
              <a:rPr lang="en" sz="1000" dirty="0">
                <a:solidFill>
                  <a:srgbClr val="0070C0"/>
                </a:solidFill>
              </a:rPr>
              <a:t>Una vez que complete su registro en línea, comuníquese con Tom Williams al 702-799-7179 para finalizar el proceso de registro. Deberá proporcionar uno o más de los siguientes documentos antes de que su hijo pueda inscribirse en una clase:</a:t>
            </a:r>
            <a:endParaRPr sz="1000" dirty="0">
              <a:solidFill>
                <a:srgbClr val="0070C0"/>
              </a:solidFill>
            </a:endParaRPr>
          </a:p>
          <a:p>
            <a:pPr marL="0" lvl="0" indent="0" algn="l" rtl="0">
              <a:lnSpc>
                <a:spcPct val="115000"/>
              </a:lnSpc>
              <a:spcBef>
                <a:spcPts val="0"/>
              </a:spcBef>
              <a:spcAft>
                <a:spcPts val="0"/>
              </a:spcAft>
              <a:buSzPts val="1800"/>
              <a:buNone/>
            </a:pPr>
            <a:endParaRPr sz="1000" dirty="0">
              <a:solidFill>
                <a:srgbClr val="FF9900"/>
              </a:solidFill>
            </a:endParaRPr>
          </a:p>
          <a:p>
            <a:pPr marL="285750" lvl="0" indent="-285750" algn="l" rtl="0">
              <a:lnSpc>
                <a:spcPct val="115000"/>
              </a:lnSpc>
              <a:spcBef>
                <a:spcPts val="0"/>
              </a:spcBef>
              <a:spcAft>
                <a:spcPts val="0"/>
              </a:spcAft>
              <a:buSzPts val="1800"/>
              <a:buFont typeface="Arial"/>
              <a:buChar char="•"/>
            </a:pPr>
            <a:r>
              <a:rPr lang="en" sz="1000" dirty="0">
                <a:solidFill>
                  <a:srgbClr val="FF9900"/>
                </a:solidFill>
              </a:rPr>
              <a:t>Proof of Address/</a:t>
            </a:r>
            <a:r>
              <a:rPr lang="en" sz="1000" dirty="0">
                <a:solidFill>
                  <a:srgbClr val="0070C0"/>
                </a:solidFill>
              </a:rPr>
              <a:t>Comprobante de domicilio</a:t>
            </a:r>
            <a:endParaRPr sz="1000" dirty="0">
              <a:solidFill>
                <a:srgbClr val="0070C0"/>
              </a:solidFill>
            </a:endParaRPr>
          </a:p>
          <a:p>
            <a:pPr marL="285750" lvl="0" indent="-285750" algn="l" rtl="0">
              <a:lnSpc>
                <a:spcPct val="115000"/>
              </a:lnSpc>
              <a:spcBef>
                <a:spcPts val="0"/>
              </a:spcBef>
              <a:spcAft>
                <a:spcPts val="0"/>
              </a:spcAft>
              <a:buSzPts val="1800"/>
              <a:buFont typeface="Arial"/>
              <a:buChar char="•"/>
            </a:pPr>
            <a:r>
              <a:rPr lang="en" sz="1000" dirty="0">
                <a:solidFill>
                  <a:srgbClr val="FF9900"/>
                </a:solidFill>
              </a:rPr>
              <a:t>Parent/Guardian ID/</a:t>
            </a:r>
            <a:r>
              <a:rPr lang="en" sz="1000" dirty="0">
                <a:solidFill>
                  <a:srgbClr val="0070C0"/>
                </a:solidFill>
              </a:rPr>
              <a:t>Identificacion del Padre/Tutor</a:t>
            </a:r>
            <a:endParaRPr sz="1000" dirty="0">
              <a:solidFill>
                <a:srgbClr val="0070C0"/>
              </a:solidFill>
            </a:endParaRPr>
          </a:p>
          <a:p>
            <a:pPr marL="285750" lvl="0" indent="-285750" algn="l" rtl="0">
              <a:lnSpc>
                <a:spcPct val="115000"/>
              </a:lnSpc>
              <a:spcBef>
                <a:spcPts val="0"/>
              </a:spcBef>
              <a:spcAft>
                <a:spcPts val="0"/>
              </a:spcAft>
              <a:buSzPts val="1800"/>
              <a:buFont typeface="Arial"/>
              <a:buChar char="•"/>
            </a:pPr>
            <a:r>
              <a:rPr lang="en" sz="1000" dirty="0">
                <a:solidFill>
                  <a:srgbClr val="FF9900"/>
                </a:solidFill>
              </a:rPr>
              <a:t>Child’s Birth certificate/</a:t>
            </a:r>
            <a:r>
              <a:rPr lang="en" sz="1000" dirty="0">
                <a:solidFill>
                  <a:srgbClr val="0070C0"/>
                </a:solidFill>
              </a:rPr>
              <a:t>Acta de Nacimiento del Estudiante</a:t>
            </a:r>
            <a:endParaRPr sz="1000" dirty="0">
              <a:solidFill>
                <a:srgbClr val="0070C0"/>
              </a:solidFill>
            </a:endParaRPr>
          </a:p>
          <a:p>
            <a:pPr marL="285750" lvl="0" indent="-285750" algn="l" rtl="0">
              <a:lnSpc>
                <a:spcPct val="115000"/>
              </a:lnSpc>
              <a:spcBef>
                <a:spcPts val="0"/>
              </a:spcBef>
              <a:spcAft>
                <a:spcPts val="0"/>
              </a:spcAft>
              <a:buSzPts val="1800"/>
              <a:buFont typeface="Arial"/>
              <a:buChar char="•"/>
            </a:pPr>
            <a:r>
              <a:rPr lang="en" sz="1000" dirty="0">
                <a:solidFill>
                  <a:srgbClr val="FF9900"/>
                </a:solidFill>
              </a:rPr>
              <a:t>Immunization record/</a:t>
            </a:r>
            <a:r>
              <a:rPr lang="en" sz="1000" dirty="0">
                <a:solidFill>
                  <a:srgbClr val="0070C0"/>
                </a:solidFill>
              </a:rPr>
              <a:t>Cartilla de vacunación</a:t>
            </a:r>
            <a:endParaRPr sz="1000" dirty="0">
              <a:solidFill>
                <a:srgbClr val="0070C0"/>
              </a:solidFill>
            </a:endParaRPr>
          </a:p>
          <a:p>
            <a:pPr marL="457200" lvl="0" indent="0" algn="l" rtl="0">
              <a:lnSpc>
                <a:spcPct val="115000"/>
              </a:lnSpc>
              <a:spcBef>
                <a:spcPts val="0"/>
              </a:spcBef>
              <a:spcAft>
                <a:spcPts val="0"/>
              </a:spcAft>
              <a:buNone/>
            </a:pPr>
            <a:endParaRPr sz="1000" dirty="0">
              <a:solidFill>
                <a:srgbClr val="FF9900"/>
              </a:solidFill>
            </a:endParaRPr>
          </a:p>
          <a:p>
            <a:pPr marL="285750" lvl="0" indent="-171450" algn="l" rtl="0">
              <a:lnSpc>
                <a:spcPct val="115000"/>
              </a:lnSpc>
              <a:spcBef>
                <a:spcPts val="0"/>
              </a:spcBef>
              <a:spcAft>
                <a:spcPts val="0"/>
              </a:spcAft>
              <a:buSzPts val="1800"/>
              <a:buFont typeface="Arial"/>
              <a:buNone/>
            </a:pPr>
            <a:endParaRPr sz="1000" dirty="0">
              <a:solidFill>
                <a:srgbClr val="FF9900"/>
              </a:solidFill>
            </a:endParaRPr>
          </a:p>
          <a:p>
            <a:pPr marL="0" lvl="0" indent="0">
              <a:buNone/>
            </a:pPr>
            <a:r>
              <a:rPr lang="en" sz="1000" dirty="0">
                <a:solidFill>
                  <a:srgbClr val="FF9900"/>
                </a:solidFill>
              </a:rPr>
              <a:t>Documents can be submitted to Maribel Vallejo via </a:t>
            </a:r>
            <a:r>
              <a:rPr lang="en" sz="1000" dirty="0" smtClean="0">
                <a:solidFill>
                  <a:srgbClr val="FF9900"/>
                </a:solidFill>
              </a:rPr>
              <a:t>email/</a:t>
            </a:r>
            <a:r>
              <a:rPr lang="es-ES" sz="1000" dirty="0" smtClean="0">
                <a:solidFill>
                  <a:srgbClr val="0070C0"/>
                </a:solidFill>
              </a:rPr>
              <a:t>Los </a:t>
            </a:r>
            <a:r>
              <a:rPr lang="es-ES" sz="1000" dirty="0">
                <a:solidFill>
                  <a:srgbClr val="0070C0"/>
                </a:solidFill>
              </a:rPr>
              <a:t>documentos se pueden enviar a Maribel Vallejo por correo electrónico </a:t>
            </a:r>
            <a:endParaRPr lang="es-ES" sz="1000" dirty="0" smtClean="0">
              <a:solidFill>
                <a:srgbClr val="0070C0"/>
              </a:solidFill>
            </a:endParaRPr>
          </a:p>
          <a:p>
            <a:pPr marL="0" lvl="0" indent="0">
              <a:buNone/>
            </a:pPr>
            <a:endParaRPr lang="en" sz="1000" dirty="0" smtClean="0">
              <a:solidFill>
                <a:srgbClr val="FF9900"/>
              </a:solidFill>
            </a:endParaRPr>
          </a:p>
          <a:p>
            <a:pPr marL="0" lvl="0" indent="0">
              <a:buNone/>
            </a:pPr>
            <a:r>
              <a:rPr lang="en" sz="1000" dirty="0" smtClean="0">
                <a:solidFill>
                  <a:srgbClr val="FF9900"/>
                </a:solidFill>
              </a:rPr>
              <a:t>vallem@nv.ccsd.net</a:t>
            </a:r>
            <a:endParaRPr sz="1000" dirty="0">
              <a:solidFill>
                <a:srgbClr val="FF9900"/>
              </a:solidFill>
            </a:endParaRPr>
          </a:p>
        </p:txBody>
      </p:sp>
      <p:pic>
        <p:nvPicPr>
          <p:cNvPr id="6148" name="Picture 4" descr="Clipart - Person On Computer Clip Art , Free Transparent Clipart ..."/>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647" b="89682" l="5556" r="95111"/>
                    </a14:imgEffect>
                  </a14:imgLayer>
                </a14:imgProps>
              </a:ext>
              <a:ext uri="{28A0092B-C50C-407E-A947-70E740481C1C}">
                <a14:useLocalDpi xmlns:a14="http://schemas.microsoft.com/office/drawing/2010/main" val="0"/>
              </a:ext>
            </a:extLst>
          </a:blip>
          <a:srcRect/>
          <a:stretch>
            <a:fillRect/>
          </a:stretch>
        </p:blipFill>
        <p:spPr bwMode="auto">
          <a:xfrm flipH="1">
            <a:off x="5769216" y="1007165"/>
            <a:ext cx="3132831" cy="32762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Shape 63"/>
        <p:cNvGrpSpPr/>
        <p:nvPr/>
      </p:nvGrpSpPr>
      <p:grpSpPr>
        <a:xfrm>
          <a:off x="0" y="0"/>
          <a:ext cx="0" cy="0"/>
          <a:chOff x="0" y="0"/>
          <a:chExt cx="0" cy="0"/>
        </a:xfrm>
      </p:grpSpPr>
      <p:sp>
        <p:nvSpPr>
          <p:cNvPr id="65" name="Google Shape;65;p15"/>
          <p:cNvSpPr txBox="1">
            <a:spLocks noGrp="1"/>
          </p:cNvSpPr>
          <p:nvPr>
            <p:ph type="body" idx="1"/>
          </p:nvPr>
        </p:nvSpPr>
        <p:spPr>
          <a:xfrm>
            <a:off x="96024" y="928036"/>
            <a:ext cx="6132497" cy="4215464"/>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b="1" dirty="0">
                <a:solidFill>
                  <a:srgbClr val="FF9900"/>
                </a:solidFill>
              </a:rPr>
              <a:t>Tom Williams staff will communicate with parents via:</a:t>
            </a:r>
            <a:endParaRPr dirty="0">
              <a:solidFill>
                <a:srgbClr val="FF9900"/>
              </a:solidFill>
            </a:endParaRPr>
          </a:p>
          <a:p>
            <a:pPr marL="0" lvl="0" indent="0" algn="l" rtl="0">
              <a:lnSpc>
                <a:spcPct val="115000"/>
              </a:lnSpc>
              <a:spcBef>
                <a:spcPts val="0"/>
              </a:spcBef>
              <a:spcAft>
                <a:spcPts val="0"/>
              </a:spcAft>
              <a:buSzPts val="1800"/>
              <a:buNone/>
            </a:pPr>
            <a:endParaRPr b="1" dirty="0">
              <a:solidFill>
                <a:srgbClr val="FF9900"/>
              </a:solidFill>
            </a:endParaRPr>
          </a:p>
          <a:p>
            <a:pPr marL="0" lvl="0" indent="0" algn="l" rtl="0">
              <a:lnSpc>
                <a:spcPct val="115000"/>
              </a:lnSpc>
              <a:spcBef>
                <a:spcPts val="0"/>
              </a:spcBef>
              <a:spcAft>
                <a:spcPts val="0"/>
              </a:spcAft>
              <a:buSzPts val="1800"/>
              <a:buNone/>
            </a:pPr>
            <a:r>
              <a:rPr lang="en" b="1" dirty="0">
                <a:solidFill>
                  <a:srgbClr val="0070C0"/>
                </a:solidFill>
              </a:rPr>
              <a:t>El personal de Tom Williams se comunicará con los padres a través </a:t>
            </a:r>
            <a:r>
              <a:rPr lang="en" b="1" dirty="0" smtClean="0">
                <a:solidFill>
                  <a:srgbClr val="0070C0"/>
                </a:solidFill>
              </a:rPr>
              <a:t>de:</a:t>
            </a:r>
            <a:endParaRPr b="1" dirty="0">
              <a:solidFill>
                <a:srgbClr val="0070C0"/>
              </a:solidFill>
            </a:endParaRPr>
          </a:p>
          <a:p>
            <a:pPr marL="0" lvl="0" indent="0" algn="l" rtl="0">
              <a:lnSpc>
                <a:spcPct val="115000"/>
              </a:lnSpc>
              <a:spcBef>
                <a:spcPts val="0"/>
              </a:spcBef>
              <a:spcAft>
                <a:spcPts val="0"/>
              </a:spcAft>
              <a:buSzPts val="1800"/>
              <a:buNone/>
            </a:pPr>
            <a:endParaRPr sz="2400" b="1" dirty="0">
              <a:solidFill>
                <a:srgbClr val="000000"/>
              </a:solidFill>
            </a:endParaRPr>
          </a:p>
          <a:p>
            <a:pPr marL="457200" lvl="0" indent="-457200" algn="l" rtl="0">
              <a:lnSpc>
                <a:spcPct val="115000"/>
              </a:lnSpc>
              <a:spcBef>
                <a:spcPts val="0"/>
              </a:spcBef>
              <a:spcAft>
                <a:spcPts val="0"/>
              </a:spcAft>
              <a:buSzPts val="1800"/>
              <a:buChar char="●"/>
            </a:pPr>
            <a:r>
              <a:rPr lang="en" u="sng" dirty="0">
                <a:solidFill>
                  <a:schemeClr val="hlink"/>
                </a:solidFill>
                <a:hlinkClick r:id="rId3"/>
              </a:rPr>
              <a:t>https://ccsd.instructure.com/login/ldap</a:t>
            </a:r>
            <a:endParaRPr dirty="0"/>
          </a:p>
          <a:p>
            <a:pPr marL="457200" lvl="0" indent="-457200" algn="l" rtl="0">
              <a:lnSpc>
                <a:spcPct val="115000"/>
              </a:lnSpc>
              <a:spcBef>
                <a:spcPts val="0"/>
              </a:spcBef>
              <a:spcAft>
                <a:spcPts val="0"/>
              </a:spcAft>
              <a:buSzPts val="1800"/>
              <a:buChar char="●"/>
            </a:pPr>
            <a:r>
              <a:rPr lang="en" u="sng" dirty="0">
                <a:solidFill>
                  <a:schemeClr val="hlink"/>
                </a:solidFill>
                <a:hlinkClick r:id="rId4"/>
              </a:rPr>
              <a:t>https://www.tomwilliamselementary.com/</a:t>
            </a:r>
            <a:endParaRPr b="1" dirty="0">
              <a:solidFill>
                <a:srgbClr val="000000"/>
              </a:solidFill>
            </a:endParaRPr>
          </a:p>
          <a:p>
            <a:pPr marL="457200" lvl="0" indent="-457200" algn="l" rtl="0">
              <a:lnSpc>
                <a:spcPct val="115000"/>
              </a:lnSpc>
              <a:spcBef>
                <a:spcPts val="0"/>
              </a:spcBef>
              <a:spcAft>
                <a:spcPts val="0"/>
              </a:spcAft>
              <a:buSzPts val="1800"/>
              <a:buChar char="●"/>
            </a:pPr>
            <a:r>
              <a:rPr lang="en" b="1" dirty="0">
                <a:solidFill>
                  <a:srgbClr val="FF9900"/>
                </a:solidFill>
              </a:rPr>
              <a:t>ParentLink</a:t>
            </a:r>
            <a:endParaRPr dirty="0">
              <a:solidFill>
                <a:srgbClr val="FF9900"/>
              </a:solidFill>
            </a:endParaRPr>
          </a:p>
          <a:p>
            <a:pPr marL="457200" lvl="0" indent="-342900" algn="l" rtl="0">
              <a:lnSpc>
                <a:spcPct val="115000"/>
              </a:lnSpc>
              <a:spcBef>
                <a:spcPts val="0"/>
              </a:spcBef>
              <a:spcAft>
                <a:spcPts val="0"/>
              </a:spcAft>
              <a:buSzPts val="1800"/>
              <a:buNone/>
            </a:pPr>
            <a:endParaRPr sz="2400" dirty="0">
              <a:solidFill>
                <a:srgbClr val="FF9900"/>
              </a:solidFill>
            </a:endParaRPr>
          </a:p>
        </p:txBody>
      </p:sp>
      <p:sp>
        <p:nvSpPr>
          <p:cNvPr id="66" name="Google Shape;66;p15"/>
          <p:cNvSpPr txBox="1">
            <a:spLocks noGrp="1"/>
          </p:cNvSpPr>
          <p:nvPr>
            <p:ph type="title"/>
          </p:nvPr>
        </p:nvSpPr>
        <p:spPr>
          <a:xfrm>
            <a:off x="232187" y="206668"/>
            <a:ext cx="8520600" cy="572700"/>
          </a:xfrm>
          <a:prstGeom prst="rect">
            <a:avLst/>
          </a:prstGeom>
          <a:noFill/>
          <a:ln>
            <a:noFill/>
          </a:ln>
        </p:spPr>
        <p:txBody>
          <a:bodyPr spcFirstLastPara="1" wrap="square" lIns="91425" tIns="91425" rIns="91425" bIns="91425" anchor="t" anchorCtr="0">
            <a:noAutofit/>
          </a:bodyPr>
          <a:lstStyle/>
          <a:p>
            <a:pPr lvl="0"/>
            <a:r>
              <a:rPr lang="en" sz="3200" u="sng" dirty="0" smtClean="0">
                <a:solidFill>
                  <a:srgbClr val="0070C0"/>
                </a:solidFill>
              </a:rPr>
              <a:t>COMMUNICATION/</a:t>
            </a:r>
            <a:r>
              <a:rPr lang="en-US" sz="3200" u="sng" dirty="0" smtClean="0">
                <a:solidFill>
                  <a:srgbClr val="0070C0"/>
                </a:solidFill>
              </a:rPr>
              <a:t>COMUNICACIÓN</a:t>
            </a:r>
            <a:endParaRPr lang="en-US" sz="3200" u="sng" dirty="0">
              <a:solidFill>
                <a:srgbClr val="0070C0"/>
              </a:solidFill>
            </a:endParaRPr>
          </a:p>
        </p:txBody>
      </p:sp>
      <p:pic>
        <p:nvPicPr>
          <p:cNvPr id="1030" name="Picture 6" descr="Free Communication Clip Art with No Background - ClipartKe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9957" y="3035768"/>
            <a:ext cx="2389852" cy="16919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 set of communication and marketing clipart Vector Image"/>
          <p:cNvPicPr>
            <a:picLocks noChangeAspect="1" noChangeArrowheads="1"/>
          </p:cNvPicPr>
          <p:nvPr/>
        </p:nvPicPr>
        <p:blipFill rotWithShape="1">
          <a:blip r:embed="rId6">
            <a:extLst>
              <a:ext uri="{28A0092B-C50C-407E-A947-70E740481C1C}">
                <a14:useLocalDpi xmlns:a14="http://schemas.microsoft.com/office/drawing/2010/main" val="0"/>
              </a:ext>
            </a:extLst>
          </a:blip>
          <a:srcRect b="13955"/>
          <a:stretch/>
        </p:blipFill>
        <p:spPr bwMode="auto">
          <a:xfrm>
            <a:off x="6467059" y="1028588"/>
            <a:ext cx="2375647" cy="1757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385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3">
            <a:alphaModFix/>
          </a:blip>
          <a:srcRect/>
          <a:stretch/>
        </p:blipFill>
        <p:spPr>
          <a:xfrm>
            <a:off x="4052666" y="294322"/>
            <a:ext cx="2444335" cy="3046913"/>
          </a:xfrm>
          <a:prstGeom prst="rect">
            <a:avLst/>
          </a:prstGeom>
          <a:noFill/>
          <a:ln>
            <a:noFill/>
          </a:ln>
        </p:spPr>
      </p:pic>
      <p:sp>
        <p:nvSpPr>
          <p:cNvPr id="72" name="Google Shape;72;p16"/>
          <p:cNvSpPr txBox="1"/>
          <p:nvPr/>
        </p:nvSpPr>
        <p:spPr>
          <a:xfrm>
            <a:off x="201274" y="240725"/>
            <a:ext cx="3754500" cy="1945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 sz="2700" b="0" i="0" u="none" strike="noStrike" cap="none" dirty="0">
                <a:solidFill>
                  <a:srgbClr val="0070C0"/>
                </a:solidFill>
                <a:latin typeface="Arial"/>
                <a:ea typeface="Arial"/>
                <a:cs typeface="Arial"/>
                <a:sym typeface="Arial"/>
              </a:rPr>
              <a:t>Locate Important </a:t>
            </a:r>
            <a:endParaRPr sz="2700" b="0" i="0" u="none" strike="noStrike" cap="none" dirty="0">
              <a:solidFill>
                <a:srgbClr val="0070C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 sz="2700" b="0" i="0" u="none" strike="noStrike" cap="none" dirty="0">
                <a:solidFill>
                  <a:srgbClr val="0070C0"/>
                </a:solidFill>
                <a:sym typeface="Arial"/>
              </a:rPr>
              <a:t>Information:</a:t>
            </a:r>
            <a:endParaRPr sz="2700" dirty="0">
              <a:solidFill>
                <a:srgbClr val="0070C0"/>
              </a:solidFill>
            </a:endParaRPr>
          </a:p>
          <a:p>
            <a:pPr marL="0" marR="0" lvl="0" indent="0" algn="ctr" rtl="0">
              <a:lnSpc>
                <a:spcPct val="100000"/>
              </a:lnSpc>
              <a:spcBef>
                <a:spcPts val="0"/>
              </a:spcBef>
              <a:spcAft>
                <a:spcPts val="0"/>
              </a:spcAft>
              <a:buClr>
                <a:srgbClr val="000000"/>
              </a:buClr>
              <a:buSzPts val="3200"/>
              <a:buFont typeface="Arial"/>
              <a:buNone/>
            </a:pPr>
            <a:endParaRPr sz="2400" dirty="0">
              <a:solidFill>
                <a:srgbClr val="0070C0"/>
              </a:solidFill>
            </a:endParaRPr>
          </a:p>
          <a:p>
            <a:pPr marL="0" marR="0" lvl="0" indent="0" algn="ctr" rtl="0">
              <a:lnSpc>
                <a:spcPct val="100000"/>
              </a:lnSpc>
              <a:spcBef>
                <a:spcPts val="0"/>
              </a:spcBef>
              <a:spcAft>
                <a:spcPts val="0"/>
              </a:spcAft>
              <a:buClr>
                <a:srgbClr val="000000"/>
              </a:buClr>
              <a:buSzPts val="3200"/>
              <a:buFont typeface="Arial"/>
              <a:buNone/>
            </a:pPr>
            <a:r>
              <a:rPr lang="en" sz="2400" dirty="0">
                <a:solidFill>
                  <a:srgbClr val="0070C0"/>
                </a:solidFill>
              </a:rPr>
              <a:t>Localizar </a:t>
            </a:r>
            <a:endParaRPr sz="2400" dirty="0">
              <a:solidFill>
                <a:srgbClr val="0070C0"/>
              </a:solidFill>
            </a:endParaRPr>
          </a:p>
          <a:p>
            <a:pPr marL="0" marR="0" lvl="0" indent="0" algn="ctr" rtl="0">
              <a:lnSpc>
                <a:spcPct val="100000"/>
              </a:lnSpc>
              <a:spcBef>
                <a:spcPts val="0"/>
              </a:spcBef>
              <a:spcAft>
                <a:spcPts val="0"/>
              </a:spcAft>
              <a:buClr>
                <a:srgbClr val="000000"/>
              </a:buClr>
              <a:buSzPts val="3200"/>
              <a:buFont typeface="Arial"/>
              <a:buNone/>
            </a:pPr>
            <a:r>
              <a:rPr lang="en" sz="2400" dirty="0">
                <a:solidFill>
                  <a:srgbClr val="0070C0"/>
                </a:solidFill>
              </a:rPr>
              <a:t>Información Importante</a:t>
            </a:r>
            <a:endParaRPr sz="2400" dirty="0">
              <a:solidFill>
                <a:srgbClr val="0070C0"/>
              </a:solidFill>
            </a:endParaRPr>
          </a:p>
        </p:txBody>
      </p:sp>
      <p:pic>
        <p:nvPicPr>
          <p:cNvPr id="73" name="Google Shape;73;p16"/>
          <p:cNvPicPr preferRelativeResize="0"/>
          <p:nvPr/>
        </p:nvPicPr>
        <p:blipFill rotWithShape="1">
          <a:blip r:embed="rId4">
            <a:alphaModFix/>
          </a:blip>
          <a:srcRect l="34360" t="12629" r="35306" b="11088"/>
          <a:stretch/>
        </p:blipFill>
        <p:spPr>
          <a:xfrm>
            <a:off x="6593893" y="621706"/>
            <a:ext cx="2437461" cy="3739405"/>
          </a:xfrm>
          <a:prstGeom prst="rect">
            <a:avLst/>
          </a:prstGeom>
          <a:noFill/>
          <a:ln>
            <a:noFill/>
          </a:ln>
        </p:spPr>
      </p:pic>
      <p:sp>
        <p:nvSpPr>
          <p:cNvPr id="74" name="Google Shape;74;p16"/>
          <p:cNvSpPr txBox="1"/>
          <p:nvPr/>
        </p:nvSpPr>
        <p:spPr>
          <a:xfrm>
            <a:off x="97328" y="2491409"/>
            <a:ext cx="3906891" cy="20621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600" b="0" i="0" u="sng" strike="noStrike" cap="none" dirty="0">
                <a:solidFill>
                  <a:schemeClr val="hlink"/>
                </a:solidFill>
                <a:latin typeface="Arial"/>
                <a:ea typeface="Arial"/>
                <a:cs typeface="Arial"/>
                <a:sym typeface="Arial"/>
                <a:hlinkClick r:id="rId5"/>
              </a:rPr>
              <a:t>https://www.tomwilliamselementary.com/</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600" b="0" i="0" u="sng" strike="noStrike" cap="none" dirty="0">
                <a:solidFill>
                  <a:schemeClr val="hlink"/>
                </a:solidFill>
                <a:latin typeface="Arial"/>
                <a:ea typeface="Arial"/>
                <a:cs typeface="Arial"/>
                <a:sym typeface="Arial"/>
                <a:hlinkClick r:id="rId6"/>
              </a:rPr>
              <a:t>http://ccsd.net/schools/back-to-school/</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600" b="0" i="0" u="sng" strike="noStrike" cap="none" dirty="0">
                <a:solidFill>
                  <a:schemeClr val="hlink"/>
                </a:solidFill>
                <a:latin typeface="Arial"/>
                <a:ea typeface="Arial"/>
                <a:cs typeface="Arial"/>
                <a:sym typeface="Arial"/>
                <a:hlinkClick r:id="rId7"/>
              </a:rPr>
              <a:t>https://ccsd.net/schools/back-to-school/resources.php</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600" b="0" i="0" u="sng" strike="noStrike" cap="none" dirty="0">
                <a:solidFill>
                  <a:schemeClr val="hlink"/>
                </a:solidFill>
                <a:latin typeface="Arial"/>
                <a:ea typeface="Arial"/>
                <a:cs typeface="Arial"/>
                <a:sym typeface="Arial"/>
                <a:hlinkClick r:id="rId8"/>
              </a:rPr>
              <a:t>https://www.ccsd.net/</a:t>
            </a:r>
            <a:endParaRPr sz="1600" b="0" i="0" u="none" strike="noStrike" cap="none" dirty="0">
              <a:solidFill>
                <a:srgbClr val="000000"/>
              </a:solidFill>
              <a:latin typeface="Arial"/>
              <a:ea typeface="Arial"/>
              <a:cs typeface="Arial"/>
              <a:sym typeface="Arial"/>
            </a:endParaRPr>
          </a:p>
        </p:txBody>
      </p:sp>
      <p:pic>
        <p:nvPicPr>
          <p:cNvPr id="75" name="Google Shape;75;p16"/>
          <p:cNvPicPr preferRelativeResize="0"/>
          <p:nvPr/>
        </p:nvPicPr>
        <p:blipFill rotWithShape="1">
          <a:blip r:embed="rId9">
            <a:alphaModFix/>
          </a:blip>
          <a:srcRect l="4505" t="10796" r="4125" b="4548"/>
          <a:stretch/>
        </p:blipFill>
        <p:spPr>
          <a:xfrm>
            <a:off x="3384091" y="3466169"/>
            <a:ext cx="3112910" cy="1565085"/>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0"/>
        <p:cNvGrpSpPr/>
        <p:nvPr/>
      </p:nvGrpSpPr>
      <p:grpSpPr>
        <a:xfrm>
          <a:off x="0" y="0"/>
          <a:ext cx="0" cy="0"/>
          <a:chOff x="0" y="0"/>
          <a:chExt cx="0" cy="0"/>
        </a:xfrm>
      </p:grpSpPr>
      <p:sp>
        <p:nvSpPr>
          <p:cNvPr id="121" name="Google Shape;121;p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xfrm>
            <a:off x="311700" y="213111"/>
            <a:ext cx="8520600" cy="1052471"/>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2800"/>
              <a:buNone/>
            </a:pPr>
            <a:r>
              <a:rPr lang="en" sz="2400" b="1" dirty="0">
                <a:solidFill>
                  <a:srgbClr val="0070C0"/>
                </a:solidFill>
              </a:rPr>
              <a:t>LOGGING ON TO YOUR </a:t>
            </a:r>
            <a:r>
              <a:rPr lang="en" sz="2400" b="1" dirty="0" smtClean="0">
                <a:solidFill>
                  <a:srgbClr val="0070C0"/>
                </a:solidFill>
              </a:rPr>
              <a:t>CHROMEBOOK/</a:t>
            </a:r>
            <a:r>
              <a:rPr lang="en" sz="2400" b="1" dirty="0">
                <a:solidFill>
                  <a:srgbClr val="0070C0"/>
                </a:solidFill>
              </a:rPr>
              <a:t/>
            </a:r>
            <a:br>
              <a:rPr lang="en" sz="2400" b="1" dirty="0">
                <a:solidFill>
                  <a:srgbClr val="0070C0"/>
                </a:solidFill>
              </a:rPr>
            </a:br>
            <a:r>
              <a:rPr lang="en" sz="2400" b="1" dirty="0">
                <a:solidFill>
                  <a:srgbClr val="0070C0"/>
                </a:solidFill>
              </a:rPr>
              <a:t>INICIO DE SESIÓN EN CHROMEBOOK</a:t>
            </a:r>
            <a:endParaRPr sz="2400" b="1" dirty="0">
              <a:solidFill>
                <a:srgbClr val="0070C0"/>
              </a:solidFill>
            </a:endParaRPr>
          </a:p>
          <a:p>
            <a:pPr marL="0" lvl="0" indent="0" algn="ctr" rtl="0">
              <a:lnSpc>
                <a:spcPct val="100000"/>
              </a:lnSpc>
              <a:spcBef>
                <a:spcPts val="0"/>
              </a:spcBef>
              <a:spcAft>
                <a:spcPts val="0"/>
              </a:spcAft>
              <a:buSzPts val="2800"/>
              <a:buNone/>
            </a:pPr>
            <a:endParaRPr b="1" dirty="0">
              <a:solidFill>
                <a:srgbClr val="0000FF"/>
              </a:solidFill>
            </a:endParaRPr>
          </a:p>
        </p:txBody>
      </p:sp>
      <p:sp>
        <p:nvSpPr>
          <p:cNvPr id="127" name="Google Shape;127;p24"/>
          <p:cNvSpPr txBox="1">
            <a:spLocks noGrp="1"/>
          </p:cNvSpPr>
          <p:nvPr>
            <p:ph type="body" idx="1"/>
          </p:nvPr>
        </p:nvSpPr>
        <p:spPr>
          <a:xfrm>
            <a:off x="238813" y="1391477"/>
            <a:ext cx="8520600" cy="3375369"/>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2000" dirty="0">
                <a:solidFill>
                  <a:srgbClr val="FF9900"/>
                </a:solidFill>
              </a:rPr>
              <a:t>Username: Student CCSD Google email</a:t>
            </a:r>
            <a:endParaRPr sz="2000" dirty="0">
              <a:solidFill>
                <a:srgbClr val="FF9900"/>
              </a:solidFill>
            </a:endParaRPr>
          </a:p>
          <a:p>
            <a:pPr marL="0" lvl="0" indent="0" algn="l" rtl="0">
              <a:lnSpc>
                <a:spcPct val="115000"/>
              </a:lnSpc>
              <a:spcBef>
                <a:spcPts val="1600"/>
              </a:spcBef>
              <a:spcAft>
                <a:spcPts val="0"/>
              </a:spcAft>
              <a:buSzPts val="1800"/>
              <a:buNone/>
            </a:pPr>
            <a:r>
              <a:rPr lang="en" sz="2000" dirty="0">
                <a:solidFill>
                  <a:srgbClr val="FF9900"/>
                </a:solidFill>
              </a:rPr>
              <a:t>Example: </a:t>
            </a:r>
            <a:r>
              <a:rPr lang="en" sz="2000" u="sng" dirty="0">
                <a:solidFill>
                  <a:srgbClr val="FF9900"/>
                </a:solidFill>
              </a:rPr>
              <a:t>Amy.1234567@nv.ccsd.net</a:t>
            </a:r>
            <a:endParaRPr sz="2000" dirty="0">
              <a:solidFill>
                <a:srgbClr val="FF9900"/>
              </a:solidFill>
            </a:endParaRPr>
          </a:p>
          <a:p>
            <a:pPr marL="0" lvl="0" indent="0" algn="l" rtl="0">
              <a:lnSpc>
                <a:spcPct val="115000"/>
              </a:lnSpc>
              <a:spcBef>
                <a:spcPts val="1600"/>
              </a:spcBef>
              <a:spcAft>
                <a:spcPts val="0"/>
              </a:spcAft>
              <a:buSzPts val="1800"/>
              <a:buNone/>
            </a:pPr>
            <a:r>
              <a:rPr lang="en" sz="2000" dirty="0">
                <a:solidFill>
                  <a:srgbClr val="FF9900"/>
                </a:solidFill>
              </a:rPr>
              <a:t>Password: _______________		</a:t>
            </a:r>
            <a:endParaRPr sz="2000" dirty="0">
              <a:solidFill>
                <a:srgbClr val="FF9900"/>
              </a:solidFill>
            </a:endParaRPr>
          </a:p>
          <a:p>
            <a:pPr marL="0" lvl="0" indent="0" algn="l" rtl="0">
              <a:lnSpc>
                <a:spcPct val="115000"/>
              </a:lnSpc>
              <a:spcBef>
                <a:spcPts val="1600"/>
              </a:spcBef>
              <a:spcAft>
                <a:spcPts val="0"/>
              </a:spcAft>
              <a:buSzPts val="1800"/>
              <a:buNone/>
            </a:pPr>
            <a:r>
              <a:rPr lang="en" sz="2000" dirty="0">
                <a:solidFill>
                  <a:srgbClr val="FF9900"/>
                </a:solidFill>
              </a:rPr>
              <a:t>If you do not know your password </a:t>
            </a:r>
            <a:r>
              <a:rPr lang="en" sz="2000" dirty="0" smtClean="0">
                <a:solidFill>
                  <a:srgbClr val="FF9900"/>
                </a:solidFill>
              </a:rPr>
              <a:t>contact:</a:t>
            </a:r>
            <a:endParaRPr sz="2000" dirty="0">
              <a:solidFill>
                <a:srgbClr val="FF9900"/>
              </a:solidFill>
            </a:endParaRPr>
          </a:p>
          <a:p>
            <a:pPr marL="0" lvl="0" indent="0" algn="l" rtl="0">
              <a:lnSpc>
                <a:spcPct val="115000"/>
              </a:lnSpc>
              <a:spcBef>
                <a:spcPts val="1600"/>
              </a:spcBef>
              <a:spcAft>
                <a:spcPts val="0"/>
              </a:spcAft>
              <a:buSzPts val="1800"/>
              <a:buNone/>
            </a:pPr>
            <a:r>
              <a:rPr lang="en" sz="2000" dirty="0">
                <a:solidFill>
                  <a:srgbClr val="0070C0"/>
                </a:solidFill>
              </a:rPr>
              <a:t>Si no conoce su contraseña contacte:</a:t>
            </a:r>
            <a:endParaRPr sz="2000" u="sng" dirty="0">
              <a:solidFill>
                <a:srgbClr val="0070C0"/>
              </a:solidFill>
              <a:hlinkClick r:id="rId3"/>
            </a:endParaRPr>
          </a:p>
          <a:p>
            <a:pPr marL="0" lvl="0" indent="0" algn="l" rtl="0">
              <a:lnSpc>
                <a:spcPct val="115000"/>
              </a:lnSpc>
              <a:spcBef>
                <a:spcPts val="1600"/>
              </a:spcBef>
              <a:spcAft>
                <a:spcPts val="0"/>
              </a:spcAft>
              <a:buSzPts val="1800"/>
              <a:buNone/>
            </a:pPr>
            <a:r>
              <a:rPr lang="en" sz="2000" u="sng" dirty="0">
                <a:solidFill>
                  <a:schemeClr val="hlink"/>
                </a:solidFill>
                <a:hlinkClick r:id="rId3"/>
              </a:rPr>
              <a:t>https://myaccount.ccsd.net/#/</a:t>
            </a:r>
            <a:endParaRPr sz="2000" dirty="0">
              <a:solidFill>
                <a:srgbClr val="FF0000"/>
              </a:solidFill>
            </a:endParaRPr>
          </a:p>
        </p:txBody>
      </p:sp>
      <p:pic>
        <p:nvPicPr>
          <p:cNvPr id="4100" name="Picture 4" descr="Can Developers Really Avoid Social Login APIs Like Faceboo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3464" y="1741139"/>
            <a:ext cx="3571357" cy="22320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Shape 131"/>
        <p:cNvGrpSpPr/>
        <p:nvPr/>
      </p:nvGrpSpPr>
      <p:grpSpPr>
        <a:xfrm>
          <a:off x="0" y="0"/>
          <a:ext cx="0" cy="0"/>
          <a:chOff x="0" y="0"/>
          <a:chExt cx="0" cy="0"/>
        </a:xfrm>
      </p:grpSpPr>
      <p:sp>
        <p:nvSpPr>
          <p:cNvPr id="132" name="Google Shape;132;p25"/>
          <p:cNvSpPr txBox="1">
            <a:spLocks noGrp="1"/>
          </p:cNvSpPr>
          <p:nvPr>
            <p:ph type="title"/>
          </p:nvPr>
        </p:nvSpPr>
        <p:spPr>
          <a:xfrm>
            <a:off x="311700" y="247148"/>
            <a:ext cx="8719931" cy="572700"/>
          </a:xfrm>
          <a:prstGeom prst="rect">
            <a:avLst/>
          </a:prstGeom>
          <a:noFill/>
          <a:ln>
            <a:noFill/>
          </a:ln>
        </p:spPr>
        <p:txBody>
          <a:bodyPr spcFirstLastPara="1" wrap="square" lIns="91425" tIns="91425" rIns="91425" bIns="91425" anchor="t" anchorCtr="0">
            <a:noAutofit/>
          </a:bodyPr>
          <a:lstStyle/>
          <a:p>
            <a:pPr lvl="0"/>
            <a:r>
              <a:rPr lang="en" sz="2000" u="sng" dirty="0">
                <a:solidFill>
                  <a:srgbClr val="0070C0"/>
                </a:solidFill>
              </a:rPr>
              <a:t>Components of Online </a:t>
            </a:r>
            <a:r>
              <a:rPr lang="en" sz="2000" u="sng" dirty="0" smtClean="0">
                <a:solidFill>
                  <a:srgbClr val="0070C0"/>
                </a:solidFill>
              </a:rPr>
              <a:t>Learning/</a:t>
            </a:r>
            <a:r>
              <a:rPr lang="es-ES" sz="2000" u="sng" dirty="0">
                <a:solidFill>
                  <a:srgbClr val="0070C0"/>
                </a:solidFill>
              </a:rPr>
              <a:t>Componentes del aprendizaje en línea</a:t>
            </a:r>
            <a:endParaRPr sz="2000" u="sng" dirty="0">
              <a:solidFill>
                <a:srgbClr val="0070C0"/>
              </a:solidFill>
            </a:endParaRPr>
          </a:p>
        </p:txBody>
      </p:sp>
      <p:sp>
        <p:nvSpPr>
          <p:cNvPr id="133" name="Google Shape;133;p25"/>
          <p:cNvSpPr txBox="1">
            <a:spLocks noGrp="1"/>
          </p:cNvSpPr>
          <p:nvPr>
            <p:ph type="body" idx="1"/>
          </p:nvPr>
        </p:nvSpPr>
        <p:spPr>
          <a:xfrm>
            <a:off x="311700" y="913935"/>
            <a:ext cx="8520600" cy="399102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200" dirty="0">
                <a:solidFill>
                  <a:srgbClr val="FF9900"/>
                </a:solidFill>
              </a:rPr>
              <a:t>Our amazing, professional teachers are developing a comprehensive distance learning curriculum which will engage your children during instructional hours and be standards based. Our goal during this distance learning period is to ensure ALL our students are receiving high quality content and instruction in order to keep their education on track, and ready for the resumption of traditional in-person instruction.  </a:t>
            </a:r>
            <a:endParaRPr dirty="0">
              <a:solidFill>
                <a:srgbClr val="FF9900"/>
              </a:solidFill>
            </a:endParaRPr>
          </a:p>
          <a:p>
            <a:pPr marL="0" lvl="0" indent="0" algn="l" rtl="0">
              <a:lnSpc>
                <a:spcPct val="115000"/>
              </a:lnSpc>
              <a:spcBef>
                <a:spcPts val="0"/>
              </a:spcBef>
              <a:spcAft>
                <a:spcPts val="0"/>
              </a:spcAft>
              <a:buSzPts val="1800"/>
              <a:buNone/>
            </a:pPr>
            <a:endParaRPr sz="1200" dirty="0">
              <a:solidFill>
                <a:srgbClr val="FF9900"/>
              </a:solidFill>
            </a:endParaRPr>
          </a:p>
          <a:p>
            <a:pPr marL="0" lvl="0" indent="0" algn="l" rtl="0">
              <a:lnSpc>
                <a:spcPct val="115000"/>
              </a:lnSpc>
              <a:spcBef>
                <a:spcPts val="0"/>
              </a:spcBef>
              <a:spcAft>
                <a:spcPts val="0"/>
              </a:spcAft>
              <a:buSzPts val="1800"/>
              <a:buNone/>
            </a:pPr>
            <a:r>
              <a:rPr lang="en" sz="1200" dirty="0">
                <a:solidFill>
                  <a:srgbClr val="0070C0"/>
                </a:solidFill>
              </a:rPr>
              <a:t>Nuestros increíbles maestros profesionales están desarrollando un plan de estudios integral de educación a distancia que involucrará a sus hijos durante las horas de instrucción y se basará en los estándares. Nuestro objetivo durante este período de aprendizaje a distancia es asegurar que TODOS nuestros estudiantes reciban contenido e instrucción de alta calidad para mantener su educación en orden y listos para la reanudación de la instrucción tradicional en persona. </a:t>
            </a:r>
            <a:endParaRPr dirty="0">
              <a:solidFill>
                <a:srgbClr val="0070C0"/>
              </a:solidFill>
            </a:endParaRPr>
          </a:p>
          <a:p>
            <a:pPr marL="0" lvl="0" indent="0" algn="l" rtl="0">
              <a:lnSpc>
                <a:spcPct val="115000"/>
              </a:lnSpc>
              <a:spcBef>
                <a:spcPts val="0"/>
              </a:spcBef>
              <a:spcAft>
                <a:spcPts val="0"/>
              </a:spcAft>
              <a:buSzPts val="1800"/>
              <a:buNone/>
            </a:pPr>
            <a:endParaRPr sz="1200" dirty="0">
              <a:solidFill>
                <a:srgbClr val="FF9900"/>
              </a:solidFill>
            </a:endParaRPr>
          </a:p>
          <a:p>
            <a:pPr marL="0" lvl="0" indent="0" algn="l" rtl="0">
              <a:lnSpc>
                <a:spcPct val="115000"/>
              </a:lnSpc>
              <a:spcBef>
                <a:spcPts val="0"/>
              </a:spcBef>
              <a:spcAft>
                <a:spcPts val="0"/>
              </a:spcAft>
              <a:buSzPts val="1800"/>
              <a:buNone/>
            </a:pPr>
            <a:r>
              <a:rPr lang="en" sz="1200" dirty="0">
                <a:solidFill>
                  <a:srgbClr val="FF9900"/>
                </a:solidFill>
              </a:rPr>
              <a:t>Your child will be expected to participate in multiple sessions throughout the day, including the following/ Se espera que su hijo participe en varias sesiones a lo largo del día, incluidas las siguientes:</a:t>
            </a:r>
            <a:endParaRPr dirty="0">
              <a:solidFill>
                <a:srgbClr val="FF9900"/>
              </a:solidFill>
            </a:endParaRPr>
          </a:p>
          <a:p>
            <a:pPr marL="0" lvl="0" indent="0" algn="l" rtl="0">
              <a:lnSpc>
                <a:spcPct val="115000"/>
              </a:lnSpc>
              <a:spcBef>
                <a:spcPts val="0"/>
              </a:spcBef>
              <a:spcAft>
                <a:spcPts val="0"/>
              </a:spcAft>
              <a:buSzPts val="1800"/>
              <a:buNone/>
            </a:pPr>
            <a:endParaRPr sz="1100" dirty="0">
              <a:solidFill>
                <a:srgbClr val="FF9900"/>
              </a:solidFill>
            </a:endParaRPr>
          </a:p>
          <a:p>
            <a:pPr marL="171450" lvl="0" indent="-171450" algn="l" rtl="0">
              <a:lnSpc>
                <a:spcPct val="115000"/>
              </a:lnSpc>
              <a:spcBef>
                <a:spcPts val="0"/>
              </a:spcBef>
              <a:spcAft>
                <a:spcPts val="0"/>
              </a:spcAft>
              <a:buSzPts val="1800"/>
              <a:buFont typeface="Arial"/>
              <a:buChar char="•"/>
            </a:pPr>
            <a:r>
              <a:rPr lang="en" sz="1200" dirty="0">
                <a:solidFill>
                  <a:srgbClr val="FF9900"/>
                </a:solidFill>
              </a:rPr>
              <a:t>Live Sessions/</a:t>
            </a:r>
            <a:r>
              <a:rPr lang="en" sz="1200" dirty="0">
                <a:solidFill>
                  <a:srgbClr val="0070C0"/>
                </a:solidFill>
              </a:rPr>
              <a:t>Sesiones en Vivo</a:t>
            </a:r>
            <a:endParaRPr sz="1200" dirty="0">
              <a:solidFill>
                <a:srgbClr val="0070C0"/>
              </a:solidFill>
            </a:endParaRPr>
          </a:p>
          <a:p>
            <a:pPr marL="171450" lvl="0" indent="-171450" algn="l" rtl="0">
              <a:lnSpc>
                <a:spcPct val="115000"/>
              </a:lnSpc>
              <a:spcBef>
                <a:spcPts val="0"/>
              </a:spcBef>
              <a:spcAft>
                <a:spcPts val="0"/>
              </a:spcAft>
              <a:buSzPts val="1800"/>
              <a:buFont typeface="Arial"/>
              <a:buChar char="•"/>
            </a:pPr>
            <a:r>
              <a:rPr lang="en" sz="1200" dirty="0">
                <a:solidFill>
                  <a:srgbClr val="FF9900"/>
                </a:solidFill>
              </a:rPr>
              <a:t>Independent WorK/</a:t>
            </a:r>
            <a:r>
              <a:rPr lang="en" sz="1200" dirty="0">
                <a:solidFill>
                  <a:srgbClr val="0070C0"/>
                </a:solidFill>
              </a:rPr>
              <a:t>Trabajo Independiente</a:t>
            </a:r>
            <a:endParaRPr sz="1200" dirty="0">
              <a:solidFill>
                <a:srgbClr val="0070C0"/>
              </a:solidFill>
            </a:endParaRPr>
          </a:p>
          <a:p>
            <a:pPr marL="171450" lvl="0" indent="-171450" algn="l" rtl="0">
              <a:lnSpc>
                <a:spcPct val="115000"/>
              </a:lnSpc>
              <a:spcBef>
                <a:spcPts val="0"/>
              </a:spcBef>
              <a:spcAft>
                <a:spcPts val="0"/>
              </a:spcAft>
              <a:buSzPts val="1800"/>
              <a:buFont typeface="Arial"/>
              <a:buChar char="•"/>
            </a:pPr>
            <a:r>
              <a:rPr lang="en" sz="1200" dirty="0">
                <a:solidFill>
                  <a:srgbClr val="FF9900"/>
                </a:solidFill>
              </a:rPr>
              <a:t>Small Groups/Zoom/Intervention/</a:t>
            </a:r>
            <a:r>
              <a:rPr lang="en" sz="1200" dirty="0">
                <a:solidFill>
                  <a:srgbClr val="0070C0"/>
                </a:solidFill>
              </a:rPr>
              <a:t>Grupos Pequeños/Zoom/Intervenciones</a:t>
            </a:r>
            <a:endParaRPr sz="1200" dirty="0">
              <a:solidFill>
                <a:srgbClr val="0070C0"/>
              </a:solidFill>
            </a:endParaRPr>
          </a:p>
          <a:p>
            <a:pPr marL="171450" lvl="0" indent="-171450" algn="l" rtl="0">
              <a:lnSpc>
                <a:spcPct val="115000"/>
              </a:lnSpc>
              <a:spcBef>
                <a:spcPts val="0"/>
              </a:spcBef>
              <a:spcAft>
                <a:spcPts val="0"/>
              </a:spcAft>
              <a:buSzPts val="1800"/>
              <a:buFont typeface="Arial"/>
              <a:buChar char="•"/>
            </a:pPr>
            <a:r>
              <a:rPr lang="en" sz="1200" dirty="0">
                <a:solidFill>
                  <a:srgbClr val="FF9900"/>
                </a:solidFill>
              </a:rPr>
              <a:t>Office Hours/Wellness </a:t>
            </a:r>
            <a:r>
              <a:rPr lang="en" sz="1200" dirty="0" smtClean="0">
                <a:solidFill>
                  <a:srgbClr val="FF9900"/>
                </a:solidFill>
              </a:rPr>
              <a:t>Checks/</a:t>
            </a:r>
            <a:r>
              <a:rPr lang="en" sz="1200" dirty="0" smtClean="0">
                <a:solidFill>
                  <a:srgbClr val="0070C0"/>
                </a:solidFill>
              </a:rPr>
              <a:t>Horarios </a:t>
            </a:r>
            <a:r>
              <a:rPr lang="en" sz="1200" dirty="0">
                <a:solidFill>
                  <a:srgbClr val="0070C0"/>
                </a:solidFill>
              </a:rPr>
              <a:t>de Oficina / Revisión de Bienestar</a:t>
            </a:r>
            <a:endParaRPr sz="1200" dirty="0">
              <a:solidFill>
                <a:srgbClr val="0070C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Shape 137"/>
        <p:cNvGrpSpPr/>
        <p:nvPr/>
      </p:nvGrpSpPr>
      <p:grpSpPr>
        <a:xfrm>
          <a:off x="0" y="0"/>
          <a:ext cx="0" cy="0"/>
          <a:chOff x="0" y="0"/>
          <a:chExt cx="0" cy="0"/>
        </a:xfrm>
      </p:grpSpPr>
      <p:sp>
        <p:nvSpPr>
          <p:cNvPr id="138" name="Google Shape;138;p26"/>
          <p:cNvSpPr txBox="1"/>
          <p:nvPr/>
        </p:nvSpPr>
        <p:spPr>
          <a:xfrm>
            <a:off x="324680" y="-4"/>
            <a:ext cx="59298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600" b="0" i="0" u="none" strike="noStrike" cap="none" dirty="0">
                <a:solidFill>
                  <a:srgbClr val="0070C0"/>
                </a:solidFill>
                <a:latin typeface="Arial"/>
                <a:ea typeface="Arial"/>
                <a:cs typeface="Arial"/>
                <a:sym typeface="Arial"/>
              </a:rPr>
              <a:t>Things Students Should Know About Getting Started in Canvas</a:t>
            </a:r>
            <a:endParaRPr sz="1600" b="0" i="0" u="none" strike="noStrike" cap="none" dirty="0">
              <a:solidFill>
                <a:srgbClr val="0070C0"/>
              </a:solidFill>
              <a:latin typeface="Arial"/>
              <a:ea typeface="Arial"/>
              <a:cs typeface="Arial"/>
              <a:sym typeface="Arial"/>
            </a:endParaRPr>
          </a:p>
        </p:txBody>
      </p:sp>
      <p:sp>
        <p:nvSpPr>
          <p:cNvPr id="139" name="Google Shape;139;p26"/>
          <p:cNvSpPr txBox="1"/>
          <p:nvPr/>
        </p:nvSpPr>
        <p:spPr>
          <a:xfrm>
            <a:off x="324650" y="338699"/>
            <a:ext cx="5400900" cy="16161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 sz="1400" b="0" i="0" u="none" strike="noStrike" cap="none" dirty="0">
                <a:solidFill>
                  <a:srgbClr val="FF9900"/>
                </a:solidFill>
                <a:sym typeface="Arial"/>
              </a:rPr>
              <a:t>Log in by clicking the “clever link” on your Chromebook or by using Google Chrome/Firefox browser by navigating to: clever.ccsd.net and </a:t>
            </a:r>
            <a:endParaRPr dirty="0">
              <a:solidFill>
                <a:srgbClr val="FF9900"/>
              </a:solidFill>
            </a:endParaRPr>
          </a:p>
          <a:p>
            <a:pPr marL="0" marR="0" lvl="0" indent="0" algn="l" rtl="0">
              <a:lnSpc>
                <a:spcPct val="150000"/>
              </a:lnSpc>
              <a:spcBef>
                <a:spcPts val="0"/>
              </a:spcBef>
              <a:spcAft>
                <a:spcPts val="0"/>
              </a:spcAft>
              <a:buNone/>
            </a:pPr>
            <a:r>
              <a:rPr lang="en" sz="1400" b="0" i="0" u="none" strike="noStrike" cap="none" dirty="0">
                <a:solidFill>
                  <a:srgbClr val="FF9900"/>
                </a:solidFill>
                <a:sym typeface="Arial"/>
              </a:rPr>
              <a:t>Click</a:t>
            </a:r>
            <a:endParaRPr dirty="0">
              <a:solidFill>
                <a:srgbClr val="FF9900"/>
              </a:solidFill>
            </a:endParaRPr>
          </a:p>
          <a:p>
            <a:pPr marL="0" marR="0" lvl="0" indent="0" algn="l" rtl="0">
              <a:lnSpc>
                <a:spcPct val="150000"/>
              </a:lnSpc>
              <a:spcBef>
                <a:spcPts val="0"/>
              </a:spcBef>
              <a:spcAft>
                <a:spcPts val="0"/>
              </a:spcAft>
              <a:buNone/>
            </a:pPr>
            <a:r>
              <a:rPr lang="en" sz="1400" b="0" i="0" u="none" strike="noStrike" cap="none" dirty="0">
                <a:solidFill>
                  <a:srgbClr val="FF9900"/>
                </a:solidFill>
                <a:sym typeface="Arial"/>
              </a:rPr>
              <a:t>Log in using your Student ID as your user name and password</a:t>
            </a:r>
            <a:endParaRPr dirty="0">
              <a:solidFill>
                <a:srgbClr val="FF9900"/>
              </a:solidFill>
            </a:endParaRPr>
          </a:p>
          <a:p>
            <a:pPr marL="0" marR="0" lvl="0" indent="0" algn="l" rtl="0">
              <a:lnSpc>
                <a:spcPct val="150000"/>
              </a:lnSpc>
              <a:spcBef>
                <a:spcPts val="0"/>
              </a:spcBef>
              <a:spcAft>
                <a:spcPts val="0"/>
              </a:spcAft>
              <a:buNone/>
            </a:pPr>
            <a:r>
              <a:rPr lang="en" sz="1400" b="0" i="0" u="none" strike="noStrike" cap="none" dirty="0">
                <a:solidFill>
                  <a:srgbClr val="FF9900"/>
                </a:solidFill>
                <a:latin typeface="Arial"/>
                <a:ea typeface="Arial"/>
                <a:cs typeface="Arial"/>
                <a:sym typeface="Arial"/>
              </a:rPr>
              <a:t> </a:t>
            </a:r>
            <a:endParaRPr sz="1400" b="0" i="0" u="none" strike="noStrike" cap="none" dirty="0">
              <a:solidFill>
                <a:srgbClr val="FF9900"/>
              </a:solidFill>
              <a:latin typeface="Arial"/>
              <a:ea typeface="Arial"/>
              <a:cs typeface="Arial"/>
              <a:sym typeface="Arial"/>
            </a:endParaRPr>
          </a:p>
        </p:txBody>
      </p:sp>
      <p:pic>
        <p:nvPicPr>
          <p:cNvPr id="140" name="Google Shape;140;p26"/>
          <p:cNvPicPr preferRelativeResize="0"/>
          <p:nvPr/>
        </p:nvPicPr>
        <p:blipFill rotWithShape="1">
          <a:blip r:embed="rId3">
            <a:alphaModFix/>
          </a:blip>
          <a:srcRect l="57725" t="39458" r="25112" b="54219"/>
          <a:stretch/>
        </p:blipFill>
        <p:spPr>
          <a:xfrm>
            <a:off x="946272" y="1385382"/>
            <a:ext cx="1788341" cy="260950"/>
          </a:xfrm>
          <a:prstGeom prst="rect">
            <a:avLst/>
          </a:prstGeom>
          <a:noFill/>
          <a:ln>
            <a:noFill/>
          </a:ln>
        </p:spPr>
      </p:pic>
      <p:sp>
        <p:nvSpPr>
          <p:cNvPr id="141" name="Google Shape;141;p26"/>
          <p:cNvSpPr txBox="1"/>
          <p:nvPr/>
        </p:nvSpPr>
        <p:spPr>
          <a:xfrm>
            <a:off x="324676" y="2036350"/>
            <a:ext cx="6586333" cy="61715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 sz="1400" b="0" i="0" u="none" strike="noStrike" cap="none" dirty="0">
                <a:solidFill>
                  <a:srgbClr val="FF9900"/>
                </a:solidFill>
                <a:sym typeface="Arial"/>
              </a:rPr>
              <a:t>Use the calendar to see everything you need to complete for your courses. </a:t>
            </a:r>
            <a:endParaRPr dirty="0">
              <a:solidFill>
                <a:srgbClr val="FF9900"/>
              </a:solidFill>
            </a:endParaRPr>
          </a:p>
        </p:txBody>
      </p:sp>
      <p:sp>
        <p:nvSpPr>
          <p:cNvPr id="142" name="Google Shape;142;p26"/>
          <p:cNvSpPr txBox="1"/>
          <p:nvPr/>
        </p:nvSpPr>
        <p:spPr>
          <a:xfrm>
            <a:off x="324677" y="2571743"/>
            <a:ext cx="62535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400" b="0" i="0" u="none" strike="noStrike" cap="none" dirty="0">
                <a:solidFill>
                  <a:srgbClr val="FF9900"/>
                </a:solidFill>
                <a:latin typeface="Arial"/>
                <a:ea typeface="Arial"/>
                <a:cs typeface="Arial"/>
                <a:sym typeface="Arial"/>
              </a:rPr>
              <a:t>The Dashboard is the landing page where you will access all of your courses</a:t>
            </a:r>
            <a:endParaRPr sz="1400" b="0" i="0" u="none" strike="noStrike" cap="none" dirty="0">
              <a:solidFill>
                <a:srgbClr val="FF9900"/>
              </a:solidFill>
              <a:latin typeface="Arial"/>
              <a:ea typeface="Arial"/>
              <a:cs typeface="Arial"/>
              <a:sym typeface="Arial"/>
            </a:endParaRPr>
          </a:p>
        </p:txBody>
      </p:sp>
      <p:sp>
        <p:nvSpPr>
          <p:cNvPr id="143" name="Google Shape;143;p26"/>
          <p:cNvSpPr txBox="1"/>
          <p:nvPr/>
        </p:nvSpPr>
        <p:spPr>
          <a:xfrm>
            <a:off x="301284" y="2961095"/>
            <a:ext cx="5976600" cy="2246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400" b="0" i="0" u="none" strike="noStrike" cap="none" dirty="0">
                <a:solidFill>
                  <a:srgbClr val="FF9900"/>
                </a:solidFill>
                <a:latin typeface="Arial"/>
                <a:ea typeface="Arial"/>
                <a:cs typeface="Arial"/>
                <a:sym typeface="Arial"/>
              </a:rPr>
              <a:t>The Announcement page is a way for teachers and students to </a:t>
            </a:r>
            <a:r>
              <a:rPr lang="en" sz="1400" b="0" i="0" u="none" strike="noStrike" cap="none" dirty="0" smtClean="0">
                <a:solidFill>
                  <a:srgbClr val="FF9900"/>
                </a:solidFill>
                <a:latin typeface="Arial"/>
                <a:ea typeface="Arial"/>
                <a:cs typeface="Arial"/>
                <a:sym typeface="Arial"/>
              </a:rPr>
              <a:t>communicate</a:t>
            </a:r>
            <a:endParaRPr sz="1400" b="0" i="0" u="none" strike="noStrike" cap="none" dirty="0">
              <a:solidFill>
                <a:srgbClr val="FF99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FF99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 sz="1400" b="0" i="0" u="none" strike="noStrike" cap="none" dirty="0">
                <a:solidFill>
                  <a:srgbClr val="FF9900"/>
                </a:solidFill>
                <a:sym typeface="Arial"/>
              </a:rPr>
              <a:t>The Canvas Student App is a free download available for both iOS and Android phones and tablets.</a:t>
            </a:r>
            <a:endParaRPr dirty="0">
              <a:solidFill>
                <a:srgbClr val="FF9900"/>
              </a:solidFill>
            </a:endParaRPr>
          </a:p>
          <a:p>
            <a:pPr marL="0" marR="0" lvl="0" indent="0" algn="l" rtl="0">
              <a:lnSpc>
                <a:spcPct val="100000"/>
              </a:lnSpc>
              <a:spcBef>
                <a:spcPts val="0"/>
              </a:spcBef>
              <a:spcAft>
                <a:spcPts val="0"/>
              </a:spcAft>
              <a:buNone/>
            </a:pPr>
            <a:endParaRPr sz="1400" b="0" i="0" u="none" strike="noStrike" cap="none" dirty="0">
              <a:solidFill>
                <a:srgbClr val="FF99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FF99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 sz="1400" b="0" i="0" u="none" strike="noStrike" cap="none" dirty="0">
                <a:solidFill>
                  <a:srgbClr val="FF9900"/>
                </a:solidFill>
                <a:latin typeface="Arial"/>
                <a:ea typeface="Arial"/>
                <a:cs typeface="Arial"/>
                <a:sym typeface="Arial"/>
              </a:rPr>
              <a:t>The Canvas Student Orientation course is designed to help you learn more about the features of Canvas.</a:t>
            </a:r>
            <a:endParaRPr sz="1400" b="0" i="0" u="none" strike="noStrike" cap="none" dirty="0">
              <a:solidFill>
                <a:srgbClr val="FF99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FE2F3">
            <a:alpha val="92160"/>
          </a:srgbClr>
        </a:solidFill>
        <a:effectLst/>
      </p:bgPr>
    </p:bg>
    <p:spTree>
      <p:nvGrpSpPr>
        <p:cNvPr id="1" name="Shape 147"/>
        <p:cNvGrpSpPr/>
        <p:nvPr/>
      </p:nvGrpSpPr>
      <p:grpSpPr>
        <a:xfrm>
          <a:off x="0" y="0"/>
          <a:ext cx="0" cy="0"/>
          <a:chOff x="0" y="0"/>
          <a:chExt cx="0" cy="0"/>
        </a:xfrm>
      </p:grpSpPr>
      <p:sp>
        <p:nvSpPr>
          <p:cNvPr id="148" name="Google Shape;148;p27"/>
          <p:cNvSpPr txBox="1"/>
          <p:nvPr/>
        </p:nvSpPr>
        <p:spPr>
          <a:xfrm>
            <a:off x="324674" y="327650"/>
            <a:ext cx="7487483"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600" b="0" i="0" u="none" strike="noStrike" cap="none" dirty="0" smtClean="0">
                <a:solidFill>
                  <a:srgbClr val="0070C0"/>
                </a:solidFill>
                <a:latin typeface="Arial"/>
                <a:ea typeface="Arial"/>
                <a:cs typeface="Arial"/>
                <a:sym typeface="Arial"/>
              </a:rPr>
              <a:t>Cosas que los estudiantes deben saber sobre c</a:t>
            </a:r>
            <a:r>
              <a:rPr lang="en-US" sz="1200" b="0" i="0" u="none" strike="noStrike" cap="none" dirty="0" err="1" smtClean="0">
                <a:solidFill>
                  <a:srgbClr val="0070C0"/>
                </a:solidFill>
                <a:latin typeface="Arial"/>
                <a:ea typeface="Arial"/>
                <a:cs typeface="Arial"/>
                <a:sym typeface="Arial"/>
              </a:rPr>
              <a:t>Ó</a:t>
            </a:r>
            <a:r>
              <a:rPr lang="en-US" sz="1600" b="0" i="0" u="none" strike="noStrike" cap="none" dirty="0" err="1" smtClean="0">
                <a:solidFill>
                  <a:srgbClr val="0070C0"/>
                </a:solidFill>
                <a:latin typeface="Arial"/>
                <a:ea typeface="Arial"/>
                <a:cs typeface="Arial"/>
                <a:sym typeface="Arial"/>
              </a:rPr>
              <a:t>mo</a:t>
            </a:r>
            <a:r>
              <a:rPr lang="en-US" sz="1600" b="0" i="0" u="none" strike="noStrike" cap="none" dirty="0" smtClean="0">
                <a:solidFill>
                  <a:srgbClr val="0070C0"/>
                </a:solidFill>
                <a:latin typeface="Arial"/>
                <a:ea typeface="Arial"/>
                <a:cs typeface="Arial"/>
                <a:sym typeface="Arial"/>
              </a:rPr>
              <a:t> </a:t>
            </a:r>
            <a:r>
              <a:rPr lang="en-US" sz="1600" b="0" i="0" u="none" strike="noStrike" cap="none" dirty="0" err="1" smtClean="0">
                <a:solidFill>
                  <a:srgbClr val="0070C0"/>
                </a:solidFill>
                <a:latin typeface="Arial"/>
                <a:ea typeface="Arial"/>
                <a:cs typeface="Arial"/>
                <a:sym typeface="Arial"/>
              </a:rPr>
              <a:t>comenzar</a:t>
            </a:r>
            <a:r>
              <a:rPr lang="en-US" sz="1600" b="0" i="0" u="none" strike="noStrike" cap="none" dirty="0" smtClean="0">
                <a:solidFill>
                  <a:srgbClr val="0070C0"/>
                </a:solidFill>
                <a:latin typeface="Arial"/>
                <a:ea typeface="Arial"/>
                <a:cs typeface="Arial"/>
                <a:sym typeface="Arial"/>
              </a:rPr>
              <a:t> a </a:t>
            </a:r>
            <a:r>
              <a:rPr lang="en-US" sz="1600" b="0" i="0" u="none" strike="noStrike" cap="none" dirty="0" err="1" smtClean="0">
                <a:solidFill>
                  <a:srgbClr val="0070C0"/>
                </a:solidFill>
                <a:latin typeface="Arial"/>
                <a:ea typeface="Arial"/>
                <a:cs typeface="Arial"/>
                <a:sym typeface="Arial"/>
              </a:rPr>
              <a:t>usar</a:t>
            </a:r>
            <a:r>
              <a:rPr lang="en-US" sz="1600" b="0" i="0" u="none" strike="noStrike" cap="none" dirty="0" smtClean="0">
                <a:solidFill>
                  <a:srgbClr val="0070C0"/>
                </a:solidFill>
                <a:latin typeface="Arial"/>
                <a:ea typeface="Arial"/>
                <a:cs typeface="Arial"/>
                <a:sym typeface="Arial"/>
              </a:rPr>
              <a:t> Canvas</a:t>
            </a:r>
            <a:endParaRPr sz="1600" b="0" i="0" u="none" strike="noStrike" cap="none" dirty="0">
              <a:solidFill>
                <a:srgbClr val="0070C0"/>
              </a:solidFill>
              <a:latin typeface="Arial"/>
              <a:ea typeface="Arial"/>
              <a:cs typeface="Arial"/>
              <a:sym typeface="Arial"/>
            </a:endParaRPr>
          </a:p>
        </p:txBody>
      </p:sp>
      <p:sp>
        <p:nvSpPr>
          <p:cNvPr id="149" name="Google Shape;149;p27"/>
          <p:cNvSpPr txBox="1"/>
          <p:nvPr/>
        </p:nvSpPr>
        <p:spPr>
          <a:xfrm>
            <a:off x="324675" y="666350"/>
            <a:ext cx="6769200" cy="42606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 dirty="0">
                <a:solidFill>
                  <a:srgbClr val="0070C0"/>
                </a:solidFill>
              </a:rPr>
              <a:t>Inicie sesión haciendo clic en el enlace “Clever" en su Chromebook o navegando a: clever.ccsd.net utilizando el navegador Google Chrome / Firefox</a:t>
            </a:r>
            <a:endParaRPr dirty="0">
              <a:solidFill>
                <a:srgbClr val="0070C0"/>
              </a:solidFill>
            </a:endParaRPr>
          </a:p>
          <a:p>
            <a:pPr marL="0" marR="0" lvl="0" indent="0" algn="l" rtl="0">
              <a:lnSpc>
                <a:spcPct val="150000"/>
              </a:lnSpc>
              <a:spcBef>
                <a:spcPts val="0"/>
              </a:spcBef>
              <a:spcAft>
                <a:spcPts val="0"/>
              </a:spcAft>
              <a:buNone/>
            </a:pPr>
            <a:r>
              <a:rPr lang="en" dirty="0">
                <a:solidFill>
                  <a:srgbClr val="0070C0"/>
                </a:solidFill>
              </a:rPr>
              <a:t>Oprima</a:t>
            </a:r>
            <a:endParaRPr dirty="0">
              <a:solidFill>
                <a:srgbClr val="0070C0"/>
              </a:solidFill>
            </a:endParaRPr>
          </a:p>
          <a:p>
            <a:pPr marL="0" lvl="0" indent="0" algn="l" rtl="0">
              <a:spcBef>
                <a:spcPts val="0"/>
              </a:spcBef>
              <a:spcAft>
                <a:spcPts val="0"/>
              </a:spcAft>
              <a:buNone/>
            </a:pPr>
            <a:r>
              <a:rPr lang="en" dirty="0">
                <a:solidFill>
                  <a:srgbClr val="0070C0"/>
                </a:solidFill>
              </a:rPr>
              <a:t>Inicie sesión con su identificación de estudiante como nombre de usuario y contraseña</a:t>
            </a:r>
            <a:endParaRPr dirty="0">
              <a:solidFill>
                <a:srgbClr val="0070C0"/>
              </a:solidFill>
            </a:endParaRPr>
          </a:p>
          <a:p>
            <a:pPr marL="0" lvl="0" indent="0" algn="l" rtl="0">
              <a:spcBef>
                <a:spcPts val="0"/>
              </a:spcBef>
              <a:spcAft>
                <a:spcPts val="0"/>
              </a:spcAft>
              <a:buNone/>
            </a:pPr>
            <a:endParaRPr dirty="0">
              <a:solidFill>
                <a:srgbClr val="0070C0"/>
              </a:solidFill>
            </a:endParaRPr>
          </a:p>
          <a:p>
            <a:pPr marL="0" lvl="0" indent="0" algn="l" rtl="0">
              <a:spcBef>
                <a:spcPts val="0"/>
              </a:spcBef>
              <a:spcAft>
                <a:spcPts val="0"/>
              </a:spcAft>
              <a:buNone/>
            </a:pPr>
            <a:r>
              <a:rPr lang="en" dirty="0">
                <a:solidFill>
                  <a:srgbClr val="0070C0"/>
                </a:solidFill>
              </a:rPr>
              <a:t>Utilice el calendario para ver todo lo que necesita completar para sus cursos.</a:t>
            </a:r>
            <a:endParaRPr dirty="0">
              <a:solidFill>
                <a:srgbClr val="0070C0"/>
              </a:solidFill>
            </a:endParaRPr>
          </a:p>
          <a:p>
            <a:pPr marL="0" lvl="0" indent="0" algn="l" rtl="0">
              <a:spcBef>
                <a:spcPts val="0"/>
              </a:spcBef>
              <a:spcAft>
                <a:spcPts val="0"/>
              </a:spcAft>
              <a:buNone/>
            </a:pPr>
            <a:endParaRPr dirty="0">
              <a:solidFill>
                <a:srgbClr val="0070C0"/>
              </a:solidFill>
            </a:endParaRPr>
          </a:p>
          <a:p>
            <a:pPr marL="0" lvl="0" indent="0" algn="l" rtl="0">
              <a:spcBef>
                <a:spcPts val="0"/>
              </a:spcBef>
              <a:spcAft>
                <a:spcPts val="0"/>
              </a:spcAft>
              <a:buNone/>
            </a:pPr>
            <a:r>
              <a:rPr lang="en" dirty="0">
                <a:solidFill>
                  <a:srgbClr val="0070C0"/>
                </a:solidFill>
              </a:rPr>
              <a:t>El Tablero es la página de destino donde accederá a todos sus cursos.</a:t>
            </a:r>
            <a:endParaRPr dirty="0">
              <a:solidFill>
                <a:srgbClr val="0070C0"/>
              </a:solidFill>
            </a:endParaRPr>
          </a:p>
          <a:p>
            <a:pPr marL="0" lvl="0" indent="0" algn="l" rtl="0">
              <a:spcBef>
                <a:spcPts val="0"/>
              </a:spcBef>
              <a:spcAft>
                <a:spcPts val="0"/>
              </a:spcAft>
              <a:buNone/>
            </a:pPr>
            <a:endParaRPr dirty="0">
              <a:solidFill>
                <a:srgbClr val="0070C0"/>
              </a:solidFill>
            </a:endParaRPr>
          </a:p>
          <a:p>
            <a:pPr marL="0" lvl="0" indent="0" algn="l" rtl="0">
              <a:spcBef>
                <a:spcPts val="0"/>
              </a:spcBef>
              <a:spcAft>
                <a:spcPts val="0"/>
              </a:spcAft>
              <a:buNone/>
            </a:pPr>
            <a:r>
              <a:rPr lang="en" dirty="0">
                <a:solidFill>
                  <a:srgbClr val="0070C0"/>
                </a:solidFill>
              </a:rPr>
              <a:t>La página de anuncios es una forma de comunicación entre profesores y estudiantes</a:t>
            </a:r>
            <a:endParaRPr dirty="0">
              <a:solidFill>
                <a:srgbClr val="0070C0"/>
              </a:solidFill>
            </a:endParaRPr>
          </a:p>
          <a:p>
            <a:pPr marL="0" lvl="0" indent="0" algn="l" rtl="0">
              <a:spcBef>
                <a:spcPts val="0"/>
              </a:spcBef>
              <a:spcAft>
                <a:spcPts val="0"/>
              </a:spcAft>
              <a:buNone/>
            </a:pPr>
            <a:endParaRPr dirty="0">
              <a:solidFill>
                <a:srgbClr val="0070C0"/>
              </a:solidFill>
            </a:endParaRPr>
          </a:p>
          <a:p>
            <a:pPr marL="0" lvl="0" indent="0" algn="l" rtl="0">
              <a:spcBef>
                <a:spcPts val="0"/>
              </a:spcBef>
              <a:spcAft>
                <a:spcPts val="0"/>
              </a:spcAft>
              <a:buNone/>
            </a:pPr>
            <a:r>
              <a:rPr lang="en" dirty="0">
                <a:solidFill>
                  <a:srgbClr val="0070C0"/>
                </a:solidFill>
              </a:rPr>
              <a:t>La aplicación Canvas Student es una descarga gratuita disponible para teléfonos y tabletas iOS y Android.</a:t>
            </a:r>
            <a:endParaRPr dirty="0">
              <a:solidFill>
                <a:srgbClr val="0070C0"/>
              </a:solidFill>
            </a:endParaRPr>
          </a:p>
          <a:p>
            <a:pPr marL="0" lvl="0" indent="0" algn="l" rtl="0">
              <a:spcBef>
                <a:spcPts val="0"/>
              </a:spcBef>
              <a:spcAft>
                <a:spcPts val="0"/>
              </a:spcAft>
              <a:buNone/>
            </a:pPr>
            <a:endParaRPr dirty="0">
              <a:solidFill>
                <a:srgbClr val="0070C0"/>
              </a:solidFill>
            </a:endParaRPr>
          </a:p>
          <a:p>
            <a:pPr marL="0" lvl="0" indent="0" algn="l" rtl="0">
              <a:spcBef>
                <a:spcPts val="0"/>
              </a:spcBef>
              <a:spcAft>
                <a:spcPts val="0"/>
              </a:spcAft>
              <a:buClr>
                <a:schemeClr val="dk1"/>
              </a:buClr>
              <a:buFont typeface="Arial"/>
              <a:buNone/>
            </a:pPr>
            <a:r>
              <a:rPr lang="en" dirty="0">
                <a:solidFill>
                  <a:srgbClr val="0070C0"/>
                </a:solidFill>
              </a:rPr>
              <a:t>El curso de Orientación para estudiantes de Canvas está diseñado para ayudarlo a aprender más sobre las características de Canvas.</a:t>
            </a:r>
            <a:endParaRPr dirty="0">
              <a:solidFill>
                <a:srgbClr val="0070C0"/>
              </a:solidFill>
            </a:endParaRPr>
          </a:p>
          <a:p>
            <a:pPr marL="0" marR="0" lvl="0" indent="0" algn="l" rtl="0">
              <a:lnSpc>
                <a:spcPct val="150000"/>
              </a:lnSpc>
              <a:spcBef>
                <a:spcPts val="0"/>
              </a:spcBef>
              <a:spcAft>
                <a:spcPts val="0"/>
              </a:spcAft>
              <a:buNone/>
            </a:pPr>
            <a:r>
              <a:rPr lang="en"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pic>
        <p:nvPicPr>
          <p:cNvPr id="150" name="Google Shape;150;p27"/>
          <p:cNvPicPr preferRelativeResize="0"/>
          <p:nvPr/>
        </p:nvPicPr>
        <p:blipFill rotWithShape="1">
          <a:blip r:embed="rId3">
            <a:alphaModFix/>
          </a:blip>
          <a:srcRect l="57724" t="39457" r="25113" b="54219"/>
          <a:stretch/>
        </p:blipFill>
        <p:spPr>
          <a:xfrm>
            <a:off x="1066674" y="1346747"/>
            <a:ext cx="1788341" cy="26095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212150" y="113200"/>
            <a:ext cx="8520600" cy="12369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2800"/>
              <a:buNone/>
            </a:pPr>
            <a:r>
              <a:rPr lang="en" u="sng" dirty="0">
                <a:solidFill>
                  <a:srgbClr val="0070C0"/>
                </a:solidFill>
              </a:rPr>
              <a:t>INTERNET ACCESS INFORMATION</a:t>
            </a:r>
            <a:endParaRPr u="sng" dirty="0">
              <a:solidFill>
                <a:srgbClr val="0070C0"/>
              </a:solidFill>
            </a:endParaRPr>
          </a:p>
          <a:p>
            <a:pPr marL="0" lvl="0" indent="0" rtl="0">
              <a:lnSpc>
                <a:spcPct val="100000"/>
              </a:lnSpc>
              <a:spcBef>
                <a:spcPts val="0"/>
              </a:spcBef>
              <a:spcAft>
                <a:spcPts val="0"/>
              </a:spcAft>
              <a:buSzPts val="2800"/>
              <a:buNone/>
            </a:pPr>
            <a:r>
              <a:rPr lang="en" u="sng" dirty="0">
                <a:solidFill>
                  <a:srgbClr val="0070C0"/>
                </a:solidFill>
              </a:rPr>
              <a:t>INFORMACIÓN DE ACCESO A INTERNET</a:t>
            </a:r>
            <a:endParaRPr u="sng" dirty="0">
              <a:solidFill>
                <a:srgbClr val="0070C0"/>
              </a:solidFill>
            </a:endParaRPr>
          </a:p>
        </p:txBody>
      </p:sp>
      <p:sp>
        <p:nvSpPr>
          <p:cNvPr id="81" name="Google Shape;81;p17"/>
          <p:cNvSpPr txBox="1">
            <a:spLocks noGrp="1"/>
          </p:cNvSpPr>
          <p:nvPr>
            <p:ph type="body" idx="1"/>
          </p:nvPr>
        </p:nvSpPr>
        <p:spPr>
          <a:xfrm>
            <a:off x="377500" y="3265892"/>
            <a:ext cx="6725205" cy="11618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200"/>
              </a:spcBef>
              <a:spcAft>
                <a:spcPts val="0"/>
              </a:spcAft>
              <a:buSzPts val="1800"/>
              <a:buNone/>
            </a:pPr>
            <a:r>
              <a:rPr lang="en" sz="2800" u="sng" dirty="0" smtClean="0">
                <a:solidFill>
                  <a:schemeClr val="hlink"/>
                </a:solidFill>
                <a:hlinkClick r:id="rId3"/>
              </a:rPr>
              <a:t>https</a:t>
            </a:r>
            <a:r>
              <a:rPr lang="en" sz="2800" u="sng" dirty="0">
                <a:solidFill>
                  <a:schemeClr val="hlink"/>
                </a:solidFill>
                <a:hlinkClick r:id="rId3"/>
              </a:rPr>
              <a:t>://connectingkidsnv.org/resources/</a:t>
            </a:r>
            <a:endParaRPr sz="2800" dirty="0"/>
          </a:p>
          <a:p>
            <a:pPr marL="0" lvl="0" indent="0" algn="l" rtl="0">
              <a:lnSpc>
                <a:spcPct val="100000"/>
              </a:lnSpc>
              <a:spcBef>
                <a:spcPts val="3200"/>
              </a:spcBef>
              <a:spcAft>
                <a:spcPts val="1600"/>
              </a:spcAft>
              <a:buSzPts val="1800"/>
              <a:buNone/>
            </a:pPr>
            <a:r>
              <a:rPr lang="en" sz="2600" dirty="0">
                <a:solidFill>
                  <a:srgbClr val="FF9900"/>
                </a:solidFill>
              </a:rPr>
              <a:t> </a:t>
            </a:r>
            <a:endParaRPr sz="2600" dirty="0">
              <a:solidFill>
                <a:srgbClr val="FF9900"/>
              </a:solidFill>
            </a:endParaRPr>
          </a:p>
        </p:txBody>
      </p:sp>
      <p:pic>
        <p:nvPicPr>
          <p:cNvPr id="82" name="Google Shape;82;p17"/>
          <p:cNvPicPr preferRelativeResize="0"/>
          <p:nvPr/>
        </p:nvPicPr>
        <p:blipFill rotWithShape="1">
          <a:blip r:embed="rId4">
            <a:alphaModFix/>
          </a:blip>
          <a:srcRect b="20139"/>
          <a:stretch/>
        </p:blipFill>
        <p:spPr>
          <a:xfrm>
            <a:off x="7150248" y="1350100"/>
            <a:ext cx="1211874" cy="1180246"/>
          </a:xfrm>
          <a:prstGeom prst="rect">
            <a:avLst/>
          </a:prstGeom>
          <a:noFill/>
          <a:ln>
            <a:noFill/>
          </a:ln>
        </p:spPr>
      </p:pic>
      <p:sp>
        <p:nvSpPr>
          <p:cNvPr id="3" name="TextBox 2"/>
          <p:cNvSpPr txBox="1"/>
          <p:nvPr/>
        </p:nvSpPr>
        <p:spPr>
          <a:xfrm>
            <a:off x="2327001" y="1586507"/>
            <a:ext cx="2708397" cy="1251625"/>
          </a:xfrm>
          <a:prstGeom prst="rect">
            <a:avLst/>
          </a:prstGeom>
          <a:noFill/>
        </p:spPr>
        <p:txBody>
          <a:bodyPr wrap="square" rtlCol="0">
            <a:spAutoFit/>
          </a:bodyPr>
          <a:lstStyle/>
          <a:p>
            <a:pPr lvl="0" algn="ctr">
              <a:spcBef>
                <a:spcPts val="1600"/>
              </a:spcBef>
              <a:buSzPts val="1800"/>
            </a:pPr>
            <a:r>
              <a:rPr lang="en-US" sz="2400" b="1" i="1" dirty="0">
                <a:solidFill>
                  <a:srgbClr val="FF9900"/>
                </a:solidFill>
              </a:rPr>
              <a:t>CALL/</a:t>
            </a:r>
            <a:r>
              <a:rPr lang="en-US" sz="2400" b="1" i="1" dirty="0">
                <a:solidFill>
                  <a:srgbClr val="0070C0"/>
                </a:solidFill>
              </a:rPr>
              <a:t>LLAME</a:t>
            </a:r>
            <a:r>
              <a:rPr lang="en-US" sz="2400" b="1" i="1" dirty="0">
                <a:solidFill>
                  <a:srgbClr val="FF9900"/>
                </a:solidFill>
              </a:rPr>
              <a:t>: </a:t>
            </a:r>
            <a:endParaRPr lang="en-US" sz="2400" b="1" i="1" dirty="0" smtClean="0">
              <a:solidFill>
                <a:srgbClr val="FF9900"/>
              </a:solidFill>
            </a:endParaRPr>
          </a:p>
          <a:p>
            <a:pPr lvl="0" algn="ctr">
              <a:spcBef>
                <a:spcPts val="1600"/>
              </a:spcBef>
              <a:buSzPts val="1800"/>
            </a:pPr>
            <a:r>
              <a:rPr lang="en-US" sz="2400" b="1" i="1" dirty="0" smtClean="0">
                <a:solidFill>
                  <a:srgbClr val="FF9900"/>
                </a:solidFill>
              </a:rPr>
              <a:t>1-888-616-2476</a:t>
            </a:r>
            <a:r>
              <a:rPr lang="en-US" sz="2400" b="1" i="1" dirty="0" smtClean="0">
                <a:solidFill>
                  <a:schemeClr val="dk1"/>
                </a:solidFill>
              </a:rPr>
              <a:t> </a:t>
            </a:r>
            <a:endParaRPr lang="en-US" sz="2400" b="1" dirty="0" smtClean="0"/>
          </a:p>
          <a:p>
            <a:endParaRPr lang="en-US" dirty="0"/>
          </a:p>
        </p:txBody>
      </p:sp>
      <p:sp>
        <p:nvSpPr>
          <p:cNvPr id="4" name="AutoShape 4" descr="Browser - Internet Service Provider Clipart - Free Transparent PNG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Computer clip art free download free clipart images 3 - Cliparting.co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20" descr="Best Computer Clipart for Kids #28545 - Clipartion.com"/>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7125" l="0" r="100000"/>
                    </a14:imgEffect>
                  </a14:imgLayer>
                </a14:imgProps>
              </a:ext>
              <a:ext uri="{28A0092B-C50C-407E-A947-70E740481C1C}">
                <a14:useLocalDpi xmlns:a14="http://schemas.microsoft.com/office/drawing/2010/main" val="0"/>
              </a:ext>
            </a:extLst>
          </a:blip>
          <a:srcRect/>
          <a:stretch>
            <a:fillRect/>
          </a:stretch>
        </p:blipFill>
        <p:spPr bwMode="auto">
          <a:xfrm>
            <a:off x="7102705" y="2915552"/>
            <a:ext cx="1874028" cy="186255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176972" y="2980719"/>
            <a:ext cx="3497320" cy="523220"/>
          </a:xfrm>
          <a:prstGeom prst="rect">
            <a:avLst/>
          </a:prstGeom>
          <a:noFill/>
        </p:spPr>
        <p:txBody>
          <a:bodyPr wrap="square" rtlCol="0">
            <a:spAutoFit/>
          </a:bodyPr>
          <a:lstStyle/>
          <a:p>
            <a:pPr lvl="0">
              <a:spcBef>
                <a:spcPts val="1600"/>
              </a:spcBef>
              <a:buSzPts val="1800"/>
            </a:pPr>
            <a:r>
              <a:rPr lang="en-US" sz="2800" b="1" i="1" dirty="0">
                <a:solidFill>
                  <a:srgbClr val="FF9900"/>
                </a:solidFill>
              </a:rPr>
              <a:t>or </a:t>
            </a:r>
            <a:r>
              <a:rPr lang="en-US" sz="2800" b="1" i="1" dirty="0" smtClean="0">
                <a:solidFill>
                  <a:srgbClr val="FF9900"/>
                </a:solidFill>
              </a:rPr>
              <a:t>visit/</a:t>
            </a:r>
            <a:r>
              <a:rPr lang="en-US" sz="2800" b="1" i="1" dirty="0" smtClean="0">
                <a:solidFill>
                  <a:srgbClr val="0070C0"/>
                </a:solidFill>
              </a:rPr>
              <a:t>o </a:t>
            </a:r>
            <a:r>
              <a:rPr lang="en-US" sz="2800" b="1" i="1" dirty="0" err="1">
                <a:solidFill>
                  <a:srgbClr val="0070C0"/>
                </a:solidFill>
              </a:rPr>
              <a:t>visite</a:t>
            </a:r>
            <a:r>
              <a:rPr lang="en-US" sz="2800" i="1" dirty="0">
                <a:solidFill>
                  <a:srgbClr val="FF9900"/>
                </a:solidFill>
              </a:rPr>
              <a:t>:</a:t>
            </a:r>
            <a:endParaRPr lang="en-US" sz="2800" u="sng" dirty="0">
              <a:solidFill>
                <a:srgbClr val="FF9900"/>
              </a:solidFill>
              <a:hlinkClick r:id="rId3"/>
            </a:endParaRPr>
          </a:p>
        </p:txBody>
      </p:sp>
      <p:pic>
        <p:nvPicPr>
          <p:cNvPr id="2076" name="Picture 28" descr="Contact-phone - Free Call Clipart - Full Size Clipart (#509116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3549" y="1840649"/>
            <a:ext cx="1300616" cy="13332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1693</TotalTime>
  <Words>1579</Words>
  <Application>Microsoft Office PowerPoint</Application>
  <PresentationFormat>On-screen Show (16:9)</PresentationFormat>
  <Paragraphs>135</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Simple Light</vt:lpstr>
      <vt:lpstr>PowerPoint Presentation</vt:lpstr>
      <vt:lpstr>COMMUNICATION/COMUNICACIÓN</vt:lpstr>
      <vt:lpstr>PowerPoint Presentation</vt:lpstr>
      <vt:lpstr>PowerPoint Presentation</vt:lpstr>
      <vt:lpstr>LOGGING ON TO YOUR CHROMEBOOK/ INICIO DE SESIÓN EN CHROMEBOOK </vt:lpstr>
      <vt:lpstr>Components of Online Learning/Componentes del aprendizaje en línea</vt:lpstr>
      <vt:lpstr>PowerPoint Presentation</vt:lpstr>
      <vt:lpstr>PowerPoint Presentation</vt:lpstr>
      <vt:lpstr>INTERNET ACCESS INFORMATION INFORMACIÓN DE ACCESO A INTERNET</vt:lpstr>
      <vt:lpstr>GO GUARDIAN</vt:lpstr>
      <vt:lpstr>PowerPoint Presentation</vt:lpstr>
      <vt:lpstr>PowerPoint Presentation</vt:lpstr>
      <vt:lpstr>MEALS / ALIMENTOS</vt:lpstr>
      <vt:lpstr>PowerPoint Presentation</vt:lpstr>
      <vt:lpstr>MAP ASSESSMENT/EVALUACIÓN</vt:lpstr>
      <vt:lpstr>WIDA ASSESSMENTS/EVALUACIONES</vt:lpstr>
      <vt:lpstr>Online Registration/Registro en línea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Reasbeck, Carrie A</dc:creator>
  <cp:lastModifiedBy>Windows User</cp:lastModifiedBy>
  <cp:revision>23</cp:revision>
  <cp:lastPrinted>2020-08-20T21:41:12Z</cp:lastPrinted>
  <dcterms:modified xsi:type="dcterms:W3CDTF">2020-08-21T17:02:57Z</dcterms:modified>
</cp:coreProperties>
</file>